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sldIdLst>
    <p:sldId id="270" r:id="rId2"/>
    <p:sldId id="272" r:id="rId3"/>
    <p:sldId id="276" r:id="rId4"/>
    <p:sldId id="277" r:id="rId5"/>
    <p:sldId id="279" r:id="rId6"/>
    <p:sldId id="280" r:id="rId7"/>
    <p:sldId id="281" r:id="rId8"/>
    <p:sldId id="287" r:id="rId9"/>
    <p:sldId id="288" r:id="rId10"/>
    <p:sldId id="289" r:id="rId11"/>
    <p:sldId id="303" r:id="rId12"/>
    <p:sldId id="304" r:id="rId13"/>
    <p:sldId id="291" r:id="rId14"/>
    <p:sldId id="305" r:id="rId15"/>
    <p:sldId id="306" r:id="rId16"/>
    <p:sldId id="293" r:id="rId17"/>
    <p:sldId id="292" r:id="rId18"/>
    <p:sldId id="295" r:id="rId19"/>
    <p:sldId id="296" r:id="rId20"/>
    <p:sldId id="283" r:id="rId21"/>
    <p:sldId id="282" r:id="rId22"/>
    <p:sldId id="284" r:id="rId23"/>
    <p:sldId id="285" r:id="rId24"/>
    <p:sldId id="298" r:id="rId25"/>
    <p:sldId id="299" r:id="rId26"/>
    <p:sldId id="307" r:id="rId27"/>
    <p:sldId id="308" r:id="rId28"/>
    <p:sldId id="302" r:id="rId29"/>
    <p:sldId id="300" r:id="rId30"/>
    <p:sldId id="310" r:id="rId31"/>
    <p:sldId id="312" r:id="rId32"/>
    <p:sldId id="313" r:id="rId33"/>
    <p:sldId id="301" r:id="rId3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3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8" name="标题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a:xfrm>
            <a:off x="6400800" y="6355080"/>
            <a:ext cx="2286000" cy="365760"/>
          </a:xfrm>
        </p:spPr>
        <p:txBody>
          <a:bodyPr/>
          <a:lstStyle>
            <a:lvl1pPr>
              <a:defRPr sz="1400"/>
            </a:lvl1pPr>
          </a:lstStyle>
          <a:p>
            <a:fld id="{530820CF-B880-4189-942D-D702A7CBA730}" type="datetimeFigureOut">
              <a:rPr lang="zh-CN" altLang="en-US" smtClean="0"/>
              <a:pPr/>
              <a:t>2017/4/27</a:t>
            </a:fld>
            <a:endParaRPr lang="zh-CN" altLang="en-US"/>
          </a:p>
        </p:txBody>
      </p:sp>
      <p:sp>
        <p:nvSpPr>
          <p:cNvPr id="17" name="页脚占位符 16"/>
          <p:cNvSpPr>
            <a:spLocks noGrp="1"/>
          </p:cNvSpPr>
          <p:nvPr>
            <p:ph type="ftr" sz="quarter" idx="11"/>
          </p:nvPr>
        </p:nvSpPr>
        <p:spPr>
          <a:xfrm>
            <a:off x="2898648" y="6355080"/>
            <a:ext cx="3474720" cy="365760"/>
          </a:xfrm>
        </p:spPr>
        <p:txBody>
          <a:bodyPr/>
          <a:lstStyle/>
          <a:p>
            <a:endParaRPr lang="zh-CN" altLang="en-US"/>
          </a:p>
        </p:txBody>
      </p:sp>
      <p:sp>
        <p:nvSpPr>
          <p:cNvPr id="29" name="灯片编号占位符 28"/>
          <p:cNvSpPr>
            <a:spLocks noGrp="1"/>
          </p:cNvSpPr>
          <p:nvPr>
            <p:ph type="sldNum" sz="quarter" idx="12"/>
          </p:nvPr>
        </p:nvSpPr>
        <p:spPr>
          <a:xfrm>
            <a:off x="1216152" y="6355080"/>
            <a:ext cx="1219200" cy="365760"/>
          </a:xfrm>
        </p:spPr>
        <p:txBody>
          <a:bodyPr/>
          <a:lstStyle/>
          <a:p>
            <a:fld id="{0C913308-F349-4B6D-A68A-DD1791B4A57B}" type="slidenum">
              <a:rPr lang="zh-CN" altLang="en-US" smtClean="0"/>
              <a:pPr/>
              <a:t>‹#›</a:t>
            </a:fld>
            <a:endParaRPr lang="zh-CN" altLang="en-US"/>
          </a:p>
        </p:txBody>
      </p:sp>
      <p:sp>
        <p:nvSpPr>
          <p:cNvPr id="21" name="矩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矩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矩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矩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2017/4/27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0198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2017/4/27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7" name="直接连接符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等腰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接连接符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2017/4/27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8" name="内容占位符 7"/>
          <p:cNvSpPr>
            <a:spLocks noGrp="1"/>
          </p:cNvSpPr>
          <p:nvPr>
            <p:ph sz="quarter" idx="1"/>
          </p:nvPr>
        </p:nvSpPr>
        <p:spPr>
          <a:xfrm>
            <a:off x="457200" y="1219200"/>
            <a:ext cx="8229600" cy="493776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1">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a:xfrm>
            <a:off x="6400800" y="6355080"/>
            <a:ext cx="2286000" cy="365760"/>
          </a:xfrm>
        </p:spPr>
        <p:txBody>
          <a:bodyPr/>
          <a:lstStyle/>
          <a:p>
            <a:fld id="{530820CF-B880-4189-942D-D702A7CBA730}" type="datetimeFigureOut">
              <a:rPr lang="zh-CN" altLang="en-US" smtClean="0"/>
              <a:pPr/>
              <a:t>2017/4/27</a:t>
            </a:fld>
            <a:endParaRPr lang="zh-CN" altLang="en-US"/>
          </a:p>
        </p:txBody>
      </p:sp>
      <p:sp>
        <p:nvSpPr>
          <p:cNvPr id="5" name="页脚占位符 4"/>
          <p:cNvSpPr>
            <a:spLocks noGrp="1"/>
          </p:cNvSpPr>
          <p:nvPr>
            <p:ph type="ftr" sz="quarter" idx="11"/>
          </p:nvPr>
        </p:nvSpPr>
        <p:spPr>
          <a:xfrm>
            <a:off x="2898648" y="6355080"/>
            <a:ext cx="3474720" cy="365760"/>
          </a:xfrm>
        </p:spPr>
        <p:txBody>
          <a:bodyPr/>
          <a:lstStyle/>
          <a:p>
            <a:endParaRPr lang="zh-CN" altLang="en-US"/>
          </a:p>
        </p:txBody>
      </p:sp>
      <p:sp>
        <p:nvSpPr>
          <p:cNvPr id="6" name="灯片编号占位符 5"/>
          <p:cNvSpPr>
            <a:spLocks noGrp="1"/>
          </p:cNvSpPr>
          <p:nvPr>
            <p:ph type="sldNum" sz="quarter" idx="12"/>
          </p:nvPr>
        </p:nvSpPr>
        <p:spPr>
          <a:xfrm>
            <a:off x="1069848" y="6355080"/>
            <a:ext cx="1520952" cy="365760"/>
          </a:xfrm>
        </p:spPr>
        <p:txBody>
          <a:bodyPr/>
          <a:lstStyle/>
          <a:p>
            <a:fld id="{0C913308-F349-4B6D-A68A-DD1791B4A57B}" type="slidenum">
              <a:rPr lang="zh-CN" altLang="en-US" smtClean="0"/>
              <a:pPr/>
              <a:t>‹#›</a:t>
            </a:fld>
            <a:endParaRPr lang="zh-CN" altLang="en-US"/>
          </a:p>
        </p:txBody>
      </p:sp>
      <p:sp>
        <p:nvSpPr>
          <p:cNvPr id="7" name="矩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914400"/>
          </a:xfrm>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2017/4/27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9" name="内容占位符 8"/>
          <p:cNvSpPr>
            <a:spLocks noGrp="1"/>
          </p:cNvSpPr>
          <p:nvPr>
            <p:ph sz="quarter" idx="1"/>
          </p:nvPr>
        </p:nvSpPr>
        <p:spPr>
          <a:xfrm>
            <a:off x="457200" y="1219200"/>
            <a:ext cx="4041648" cy="493776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632198" y="1216152"/>
            <a:ext cx="4041648" cy="493776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914400"/>
          </a:xfrm>
        </p:spPr>
        <p:txBody>
          <a:bodyPr anchor="ct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2017/4/27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11" name="内容占位符 10"/>
          <p:cNvSpPr>
            <a:spLocks noGrp="1"/>
          </p:cNvSpPr>
          <p:nvPr>
            <p:ph sz="quarter" idx="2"/>
          </p:nvPr>
        </p:nvSpPr>
        <p:spPr>
          <a:xfrm>
            <a:off x="457200" y="2133600"/>
            <a:ext cx="4038600" cy="40386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quarter" idx="4"/>
          </p:nvPr>
        </p:nvSpPr>
        <p:spPr>
          <a:xfrm>
            <a:off x="4648200" y="2133600"/>
            <a:ext cx="4038600" cy="40386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914400"/>
          </a:xfrm>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2017/4/27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6" name="等腰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2017/4/27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5" name="直接连接符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等腰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2017/4/27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8" name="直接连接符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接连接符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等腰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内容占位符 11"/>
          <p:cNvSpPr>
            <a:spLocks noGrp="1"/>
          </p:cNvSpPr>
          <p:nvPr>
            <p:ph sz="quarter" idx="1"/>
          </p:nvPr>
        </p:nvSpPr>
        <p:spPr>
          <a:xfrm>
            <a:off x="304800" y="304800"/>
            <a:ext cx="5715000" cy="5715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1">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zh-CN" altLang="en-US" smtClean="0"/>
              <a:t>单击图标添加图片</a:t>
            </a:r>
            <a:endParaRPr kumimoji="0" lang="en-US" dirty="0"/>
          </a:p>
        </p:txBody>
      </p:sp>
      <p:sp>
        <p:nvSpPr>
          <p:cNvPr id="4" name="文本占位符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2017/4/27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8" name="直接连接符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等腰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标题占位符 21"/>
          <p:cNvSpPr>
            <a:spLocks noGrp="1"/>
          </p:cNvSpPr>
          <p:nvPr>
            <p:ph type="title"/>
          </p:nvPr>
        </p:nvSpPr>
        <p:spPr>
          <a:xfrm>
            <a:off x="457200" y="152400"/>
            <a:ext cx="8229600" cy="990600"/>
          </a:xfrm>
          <a:prstGeom prst="rect">
            <a:avLst/>
          </a:prstGeom>
        </p:spPr>
        <p:txBody>
          <a:bodyPr vert="horz" anchor="b" anchorCtr="0">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530820CF-B880-4189-942D-D702A7CBA730}" type="datetimeFigureOut">
              <a:rPr lang="zh-CN" altLang="en-US" smtClean="0"/>
              <a:pPr/>
              <a:t>2017/4/27</a:t>
            </a:fld>
            <a:endParaRPr lang="zh-CN" altLang="en-US"/>
          </a:p>
        </p:txBody>
      </p:sp>
      <p:sp>
        <p:nvSpPr>
          <p:cNvPr id="3" name="页脚占位符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zh-CN" altLang="en-US"/>
          </a:p>
        </p:txBody>
      </p:sp>
      <p:sp>
        <p:nvSpPr>
          <p:cNvPr id="23" name="灯片编号占位符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0C913308-F349-4B6D-A68A-DD1791B4A57B}" type="slidenum">
              <a:rPr lang="zh-CN" altLang="en-US" smtClean="0"/>
              <a:pPr/>
              <a:t>‹#›</a:t>
            </a:fld>
            <a:endParaRPr lang="zh-CN" altLang="en-US"/>
          </a:p>
        </p:txBody>
      </p:sp>
      <p:sp>
        <p:nvSpPr>
          <p:cNvPr id="28" name="直接连接符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接连接符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等腰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wuyunxia\Desktop\未标题-1-01.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540" y="5838825"/>
            <a:ext cx="9139238" cy="9969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3076" name="图片 1"/>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1885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
        <p:nvSpPr>
          <p:cNvPr id="6" name="文本框 5"/>
          <p:cNvSpPr txBox="1"/>
          <p:nvPr/>
        </p:nvSpPr>
        <p:spPr>
          <a:xfrm>
            <a:off x="1291590" y="1795145"/>
            <a:ext cx="7600950" cy="1191260"/>
          </a:xfrm>
          <a:prstGeom prst="rect">
            <a:avLst/>
          </a:prstGeom>
          <a:noFill/>
        </p:spPr>
        <p:txBody>
          <a:bodyPr wrap="square" rtlCol="0">
            <a:spAutoFit/>
          </a:bodyPr>
          <a:lstStyle/>
          <a:p>
            <a:endParaRPr lang="zh-CN" altLang="en-US"/>
          </a:p>
          <a:p>
            <a:endParaRPr lang="zh-CN" altLang="en-US"/>
          </a:p>
          <a:p>
            <a:endParaRPr lang="zh-CN" altLang="en-US"/>
          </a:p>
          <a:p>
            <a:endParaRPr lang="zh-CN" altLang="en-US"/>
          </a:p>
        </p:txBody>
      </p:sp>
      <p:sp>
        <p:nvSpPr>
          <p:cNvPr id="2" name="文本框 1"/>
          <p:cNvSpPr txBox="1"/>
          <p:nvPr/>
        </p:nvSpPr>
        <p:spPr>
          <a:xfrm>
            <a:off x="1219200" y="1930400"/>
            <a:ext cx="4622800" cy="368300"/>
          </a:xfrm>
          <a:prstGeom prst="rect">
            <a:avLst/>
          </a:prstGeom>
          <a:noFill/>
        </p:spPr>
        <p:txBody>
          <a:bodyPr wrap="square" rtlCol="0" anchor="t">
            <a:spAutoFit/>
          </a:bodyPr>
          <a:lstStyle/>
          <a:p>
            <a:endParaRPr lang="zh-CN" altLang="en-US"/>
          </a:p>
        </p:txBody>
      </p:sp>
      <p:pic>
        <p:nvPicPr>
          <p:cNvPr id="3" name="图片 2" descr="鹏程"/>
          <p:cNvPicPr>
            <a:picLocks noChangeAspect="1"/>
          </p:cNvPicPr>
          <p:nvPr/>
        </p:nvPicPr>
        <p:blipFill>
          <a:blip r:embed="rId4" cstate="print"/>
          <a:stretch>
            <a:fillRect/>
          </a:stretch>
        </p:blipFill>
        <p:spPr>
          <a:xfrm>
            <a:off x="7505700" y="188595"/>
            <a:ext cx="1304290" cy="841375"/>
          </a:xfrm>
          <a:prstGeom prst="rect">
            <a:avLst/>
          </a:prstGeom>
        </p:spPr>
      </p:pic>
      <p:sp>
        <p:nvSpPr>
          <p:cNvPr id="7" name="标题 11"/>
          <p:cNvSpPr txBox="1">
            <a:spLocks/>
          </p:cNvSpPr>
          <p:nvPr/>
        </p:nvSpPr>
        <p:spPr>
          <a:xfrm>
            <a:off x="395536" y="1628800"/>
            <a:ext cx="8229600" cy="2232248"/>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3200" b="0" u="sng" strike="noStrike" kern="1200" cap="none" spc="0" normalizeH="0" baseline="0" noProof="0" dirty="0" smtClean="0">
                <a:ln>
                  <a:noFill/>
                </a:ln>
                <a:effectLst>
                  <a:outerShdw blurRad="38100" dist="38100" dir="2700000" algn="tl">
                    <a:srgbClr val="000000">
                      <a:alpha val="43137"/>
                    </a:srgbClr>
                  </a:outerShdw>
                </a:effectLst>
                <a:uLnTx/>
                <a:uFillTx/>
                <a:latin typeface="仿宋" pitchFamily="49" charset="-122"/>
                <a:ea typeface="仿宋" pitchFamily="49" charset="-122"/>
                <a:cs typeface="+mj-cs"/>
              </a:rPr>
              <a:t>猪肉</a:t>
            </a:r>
            <a:r>
              <a:rPr kumimoji="0" lang="zh-CN" altLang="en-US" sz="3200" b="0" u="sng" strike="noStrike" kern="1200" cap="none" spc="0" normalizeH="0" baseline="0" noProof="0" dirty="0" smtClean="0">
                <a:ln>
                  <a:noFill/>
                </a:ln>
                <a:effectLst>
                  <a:outerShdw blurRad="38100" dist="38100" dir="2700000" algn="tl">
                    <a:srgbClr val="000000">
                      <a:alpha val="43137"/>
                    </a:srgbClr>
                  </a:outerShdw>
                </a:effectLst>
                <a:uLnTx/>
                <a:uFillTx/>
                <a:latin typeface="仿宋" pitchFamily="49" charset="-122"/>
                <a:ea typeface="仿宋" pitchFamily="49" charset="-122"/>
                <a:cs typeface="+mj-cs"/>
              </a:rPr>
              <a:t>微生物的控制措施</a:t>
            </a:r>
            <a:endParaRPr kumimoji="0" lang="zh-CN" altLang="en-US" sz="3200" b="0" u="sng" strike="noStrike" kern="1200" cap="none" spc="0" normalizeH="0" baseline="0" noProof="0" dirty="0">
              <a:ln>
                <a:noFill/>
              </a:ln>
              <a:effectLst>
                <a:outerShdw blurRad="38100" dist="38100" dir="2700000" algn="tl">
                  <a:srgbClr val="000000">
                    <a:alpha val="43137"/>
                  </a:srgbClr>
                </a:outerShdw>
              </a:effectLst>
              <a:uLnTx/>
              <a:uFillTx/>
              <a:latin typeface="仿宋" pitchFamily="49" charset="-122"/>
              <a:ea typeface="仿宋" pitchFamily="49" charset="-122"/>
              <a:cs typeface="+mj-cs"/>
            </a:endParaRPr>
          </a:p>
        </p:txBody>
      </p:sp>
      <p:sp>
        <p:nvSpPr>
          <p:cNvPr id="8" name="Rectangle 2"/>
          <p:cNvSpPr txBox="1">
            <a:spLocks noChangeArrowheads="1"/>
          </p:cNvSpPr>
          <p:nvPr/>
        </p:nvSpPr>
        <p:spPr>
          <a:xfrm>
            <a:off x="627063" y="2636912"/>
            <a:ext cx="8229600" cy="2514208"/>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10000"/>
              </a:lnSpc>
              <a:spcBef>
                <a:spcPct val="20000"/>
              </a:spcBef>
              <a:spcAft>
                <a:spcPts val="0"/>
              </a:spcAft>
              <a:buClrTx/>
              <a:buSzTx/>
              <a:buFont typeface="Wingdings" pitchFamily="2" charset="2"/>
              <a:buNone/>
              <a:tabLst/>
              <a:defRPr/>
            </a:pPr>
            <a:r>
              <a:rPr kumimoji="0" lang="zh-CN" altLang="en-US" sz="3600" b="1" i="0" u="none" strike="noStrike" kern="1200" cap="none" spc="0" normalizeH="0" baseline="0" noProof="0" dirty="0" smtClean="0">
                <a:ln>
                  <a:noFill/>
                </a:ln>
                <a:solidFill>
                  <a:schemeClr val="tx1"/>
                </a:solidFill>
                <a:effectLst/>
                <a:uLnTx/>
                <a:uFillTx/>
                <a:latin typeface="+mn-lt"/>
                <a:ea typeface="+mn-ea"/>
                <a:cs typeface="+mn-cs"/>
              </a:rPr>
              <a:t>   </a:t>
            </a:r>
          </a:p>
          <a:p>
            <a:pPr marL="0" marR="0" lvl="0" indent="0" algn="ctr" defTabSz="914400" rtl="0" eaLnBrk="1" fontAlgn="auto" latinLnBrk="0" hangingPunct="1">
              <a:lnSpc>
                <a:spcPct val="110000"/>
              </a:lnSpc>
              <a:spcBef>
                <a:spcPct val="20000"/>
              </a:spcBef>
              <a:spcAft>
                <a:spcPts val="0"/>
              </a:spcAft>
              <a:buClrTx/>
              <a:buSzTx/>
              <a:buFont typeface="Wingdings" pitchFamily="2" charset="2"/>
              <a:buNone/>
              <a:tabLst/>
              <a:defRPr/>
            </a:pPr>
            <a:endParaRPr kumimoji="0" lang="en-US" altLang="zh-CN" sz="3200" b="1"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10000"/>
              </a:lnSpc>
              <a:spcBef>
                <a:spcPct val="20000"/>
              </a:spcBef>
              <a:spcAft>
                <a:spcPts val="0"/>
              </a:spcAft>
              <a:buClrTx/>
              <a:buSzTx/>
              <a:buFont typeface="Wingdings" pitchFamily="2" charset="2"/>
              <a:buNone/>
              <a:tabLst/>
              <a:defRPr/>
            </a:pPr>
            <a:r>
              <a:rPr lang="zh-CN" altLang="en-US" sz="3200" b="1" dirty="0" smtClean="0"/>
              <a:t>北京顺鑫农业股份有限公司鹏程食品分公司</a:t>
            </a:r>
            <a:endParaRPr lang="en-US" altLang="zh-CN" sz="3200" b="1" dirty="0" smtClean="0"/>
          </a:p>
          <a:p>
            <a:pPr marL="0" marR="0" lvl="0" indent="0" algn="ctr" defTabSz="914400" rtl="0" eaLnBrk="1" fontAlgn="auto" latinLnBrk="0" hangingPunct="1">
              <a:lnSpc>
                <a:spcPct val="110000"/>
              </a:lnSpc>
              <a:spcBef>
                <a:spcPct val="20000"/>
              </a:spcBef>
              <a:spcAft>
                <a:spcPts val="0"/>
              </a:spcAft>
              <a:buClrTx/>
              <a:buSzTx/>
              <a:buFont typeface="Wingdings" pitchFamily="2" charset="2"/>
              <a:buNone/>
              <a:tabLst/>
              <a:defRPr/>
            </a:pPr>
            <a:r>
              <a:rPr kumimoji="0" lang="zh-CN" altLang="en-US" sz="3200" b="1" i="0" u="none" strike="noStrike" kern="1200" cap="none" spc="0" normalizeH="0" baseline="0" noProof="0" dirty="0" smtClean="0">
                <a:ln>
                  <a:noFill/>
                </a:ln>
                <a:solidFill>
                  <a:schemeClr val="tx1"/>
                </a:solidFill>
                <a:effectLst/>
                <a:uLnTx/>
                <a:uFillTx/>
                <a:latin typeface="+mn-lt"/>
                <a:ea typeface="+mn-ea"/>
                <a:cs typeface="+mn-cs"/>
              </a:rPr>
              <a:t>品控中心</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blinds(horizontal)">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blinds(horizontal)">
                                      <p:cBhvr>
                                        <p:cTn id="17"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611560" y="1556792"/>
            <a:ext cx="7992888" cy="830997"/>
          </a:xfrm>
          <a:prstGeom prst="rect">
            <a:avLst/>
          </a:prstGeom>
          <a:noFill/>
          <a:ln w="9525">
            <a:noFill/>
          </a:ln>
        </p:spPr>
        <p:txBody>
          <a:bodyPr wrap="square" anchor="t">
            <a:spAutoFit/>
          </a:bodyPr>
          <a:lstStyle/>
          <a:p>
            <a:endParaRPr lang="en-US" altLang="zh-CN" sz="2400" dirty="0" smtClean="0"/>
          </a:p>
          <a:p>
            <a:r>
              <a:rPr lang="zh-CN" altLang="en-US" sz="2400" dirty="0" smtClean="0"/>
              <a:t>清洗可以去除污渍、污垢。通过清洗，可以将污染降低</a:t>
            </a:r>
            <a:endParaRPr lang="en-US" altLang="zh-CN" sz="2400" dirty="0" smtClean="0"/>
          </a:p>
        </p:txBody>
      </p:sp>
      <p:sp>
        <p:nvSpPr>
          <p:cNvPr id="61462" name="文本框 61461"/>
          <p:cNvSpPr txBox="1"/>
          <p:nvPr/>
        </p:nvSpPr>
        <p:spPr>
          <a:xfrm>
            <a:off x="683568" y="1340768"/>
            <a:ext cx="5400600" cy="461665"/>
          </a:xfrm>
          <a:prstGeom prst="rect">
            <a:avLst/>
          </a:prstGeom>
          <a:noFill/>
          <a:ln w="9525">
            <a:noFill/>
          </a:ln>
        </p:spPr>
        <p:txBody>
          <a:bodyPr wrap="square" anchor="t">
            <a:spAutoFit/>
          </a:bodyPr>
          <a:lstStyle/>
          <a:p>
            <a:pPr lvl="0" eaLnBrk="0" hangingPunct="0"/>
            <a:r>
              <a:rPr lang="zh-CN" altLang="en-US" sz="2400" b="1" dirty="0" smtClean="0">
                <a:latin typeface="+mj-ea"/>
                <a:ea typeface="+mj-ea"/>
              </a:rPr>
              <a:t>清洗</a:t>
            </a:r>
            <a:endParaRPr lang="en-US" altLang="zh-CN" sz="2400" b="1" dirty="0">
              <a:latin typeface="+mj-ea"/>
              <a:ea typeface="+mj-ea"/>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8" name="矩形 7"/>
          <p:cNvSpPr/>
          <p:nvPr/>
        </p:nvSpPr>
        <p:spPr>
          <a:xfrm>
            <a:off x="683568" y="2420888"/>
            <a:ext cx="7632848" cy="830997"/>
          </a:xfrm>
          <a:prstGeom prst="rect">
            <a:avLst/>
          </a:prstGeom>
        </p:spPr>
        <p:txBody>
          <a:bodyPr wrap="square">
            <a:spAutoFit/>
          </a:bodyPr>
          <a:lstStyle/>
          <a:p>
            <a:r>
              <a:rPr lang="zh-CN" altLang="en-US" sz="2400" dirty="0" smtClean="0"/>
              <a:t>清洗用热水温度不宜低于</a:t>
            </a:r>
            <a:r>
              <a:rPr lang="en-US" altLang="zh-CN" sz="2400" dirty="0" smtClean="0"/>
              <a:t>40 ℃--</a:t>
            </a:r>
            <a:r>
              <a:rPr lang="en-US" altLang="zh-CN" sz="2400" dirty="0" smtClean="0"/>
              <a:t>GB12694-2016</a:t>
            </a:r>
            <a:r>
              <a:rPr lang="zh-CN" altLang="en-US" sz="2400" dirty="0" smtClean="0"/>
              <a:t>，猪油的溶点是</a:t>
            </a:r>
            <a:r>
              <a:rPr lang="en-US" altLang="zh-CN" sz="2400" dirty="0" smtClean="0"/>
              <a:t>37</a:t>
            </a:r>
            <a:r>
              <a:rPr lang="en-US" altLang="zh-CN" sz="2400" dirty="0" smtClean="0"/>
              <a:t>℃.</a:t>
            </a:r>
            <a:endParaRPr lang="en-US" altLang="zh-CN" sz="2400" dirty="0" smtClean="0"/>
          </a:p>
        </p:txBody>
      </p:sp>
      <p:graphicFrame>
        <p:nvGraphicFramePr>
          <p:cNvPr id="10" name="表格 9"/>
          <p:cNvGraphicFramePr>
            <a:graphicFrameLocks noGrp="1"/>
          </p:cNvGraphicFramePr>
          <p:nvPr/>
        </p:nvGraphicFramePr>
        <p:xfrm>
          <a:off x="304070" y="3212976"/>
          <a:ext cx="8839930" cy="3505200"/>
        </p:xfrm>
        <a:graphic>
          <a:graphicData uri="http://schemas.openxmlformats.org/drawingml/2006/table">
            <a:tbl>
              <a:tblPr firstRow="1" bandRow="1">
                <a:tableStyleId>{5C22544A-7EE6-4342-B048-85BDC9FD1C3A}</a:tableStyleId>
              </a:tblPr>
              <a:tblGrid>
                <a:gridCol w="744910"/>
                <a:gridCol w="1191856"/>
                <a:gridCol w="2383714"/>
                <a:gridCol w="1512168"/>
                <a:gridCol w="3007282"/>
              </a:tblGrid>
              <a:tr h="370840">
                <a:tc>
                  <a:txBody>
                    <a:bodyPr/>
                    <a:lstStyle/>
                    <a:p>
                      <a:r>
                        <a:rPr lang="zh-CN" altLang="en-US" dirty="0" smtClean="0"/>
                        <a:t>种类</a:t>
                      </a:r>
                      <a:endParaRPr lang="zh-CN" altLang="en-US" dirty="0"/>
                    </a:p>
                  </a:txBody>
                  <a:tcPr/>
                </a:tc>
                <a:tc>
                  <a:txBody>
                    <a:bodyPr/>
                    <a:lstStyle/>
                    <a:p>
                      <a:r>
                        <a:rPr lang="zh-CN" altLang="en-US" dirty="0" smtClean="0"/>
                        <a:t>成分</a:t>
                      </a:r>
                      <a:endParaRPr lang="zh-CN" altLang="en-US" dirty="0"/>
                    </a:p>
                  </a:txBody>
                  <a:tcPr/>
                </a:tc>
                <a:tc>
                  <a:txBody>
                    <a:bodyPr/>
                    <a:lstStyle/>
                    <a:p>
                      <a:r>
                        <a:rPr lang="zh-CN" altLang="en-US" dirty="0" smtClean="0"/>
                        <a:t>溶解 性</a:t>
                      </a:r>
                      <a:endParaRPr lang="zh-CN" altLang="en-US" dirty="0"/>
                    </a:p>
                  </a:txBody>
                  <a:tcPr/>
                </a:tc>
                <a:tc>
                  <a:txBody>
                    <a:bodyPr/>
                    <a:lstStyle/>
                    <a:p>
                      <a:r>
                        <a:rPr lang="zh-CN" altLang="en-US" dirty="0" smtClean="0"/>
                        <a:t>洗净难易程度</a:t>
                      </a:r>
                      <a:endParaRPr lang="zh-CN" altLang="en-US" dirty="0"/>
                    </a:p>
                  </a:txBody>
                  <a:tcPr/>
                </a:tc>
                <a:tc>
                  <a:txBody>
                    <a:bodyPr/>
                    <a:lstStyle/>
                    <a:p>
                      <a:r>
                        <a:rPr lang="zh-CN" altLang="en-US" dirty="0" smtClean="0"/>
                        <a:t>加热后的变化</a:t>
                      </a:r>
                      <a:endParaRPr lang="zh-CN" altLang="en-US" dirty="0"/>
                    </a:p>
                  </a:txBody>
                  <a:tcPr/>
                </a:tc>
              </a:tr>
              <a:tr h="370840">
                <a:tc rowSpan="3">
                  <a:txBody>
                    <a:bodyPr/>
                    <a:lstStyle/>
                    <a:p>
                      <a:r>
                        <a:rPr lang="zh-CN" altLang="en-US" dirty="0" smtClean="0"/>
                        <a:t>有</a:t>
                      </a:r>
                      <a:endParaRPr lang="en-US" altLang="zh-CN" dirty="0" smtClean="0"/>
                    </a:p>
                    <a:p>
                      <a:r>
                        <a:rPr lang="zh-CN" altLang="en-US" dirty="0" smtClean="0"/>
                        <a:t>机</a:t>
                      </a:r>
                      <a:endParaRPr lang="en-US" altLang="zh-CN" dirty="0" smtClean="0"/>
                    </a:p>
                    <a:p>
                      <a:r>
                        <a:rPr lang="zh-CN" altLang="en-US" dirty="0" smtClean="0"/>
                        <a:t>物</a:t>
                      </a:r>
                      <a:endParaRPr lang="zh-CN" altLang="en-US" dirty="0"/>
                    </a:p>
                  </a:txBody>
                  <a:tcPr/>
                </a:tc>
                <a:tc>
                  <a:txBody>
                    <a:bodyPr/>
                    <a:lstStyle/>
                    <a:p>
                      <a:r>
                        <a:rPr lang="zh-CN" altLang="en-US" dirty="0" smtClean="0"/>
                        <a:t>蛋白质</a:t>
                      </a:r>
                      <a:endParaRPr lang="zh-CN" altLang="en-US" dirty="0"/>
                    </a:p>
                  </a:txBody>
                  <a:tcPr/>
                </a:tc>
                <a:tc>
                  <a:txBody>
                    <a:bodyPr/>
                    <a:lstStyle/>
                    <a:p>
                      <a:r>
                        <a:rPr lang="zh-CN" altLang="en-US" dirty="0" smtClean="0"/>
                        <a:t>水不溶、溶于碱液，微溶于酸液</a:t>
                      </a:r>
                      <a:endParaRPr lang="zh-CN" altLang="en-US" dirty="0"/>
                    </a:p>
                  </a:txBody>
                  <a:tcPr/>
                </a:tc>
                <a:tc>
                  <a:txBody>
                    <a:bodyPr/>
                    <a:lstStyle/>
                    <a:p>
                      <a:r>
                        <a:rPr lang="zh-CN" altLang="en-US" dirty="0" smtClean="0"/>
                        <a:t>非常困难</a:t>
                      </a:r>
                      <a:endParaRPr lang="zh-CN" altLang="en-US" dirty="0"/>
                    </a:p>
                  </a:txBody>
                  <a:tcPr/>
                </a:tc>
                <a:tc>
                  <a:txBody>
                    <a:bodyPr/>
                    <a:lstStyle/>
                    <a:p>
                      <a:r>
                        <a:rPr lang="zh-CN" altLang="en-US" dirty="0" smtClean="0"/>
                        <a:t>变性，更难洗净</a:t>
                      </a:r>
                      <a:endParaRPr lang="zh-CN" altLang="en-US" dirty="0"/>
                    </a:p>
                  </a:txBody>
                  <a:tcPr/>
                </a:tc>
              </a:tr>
              <a:tr h="370840">
                <a:tc vMerge="1">
                  <a:txBody>
                    <a:bodyPr/>
                    <a:lstStyle/>
                    <a:p>
                      <a:endParaRPr lang="zh-CN" altLang="en-US" dirty="0"/>
                    </a:p>
                  </a:txBody>
                  <a:tcPr/>
                </a:tc>
                <a:tc>
                  <a:txBody>
                    <a:bodyPr/>
                    <a:lstStyle/>
                    <a:p>
                      <a:r>
                        <a:rPr lang="zh-CN" altLang="en-US" dirty="0" smtClean="0"/>
                        <a:t>脂肪</a:t>
                      </a:r>
                      <a:endParaRPr lang="zh-CN" altLang="en-US" dirty="0"/>
                    </a:p>
                  </a:txBody>
                  <a:tcPr/>
                </a:tc>
                <a:tc>
                  <a:txBody>
                    <a:bodyPr/>
                    <a:lstStyle/>
                    <a:p>
                      <a:r>
                        <a:rPr lang="zh-CN" altLang="en-US" dirty="0" smtClean="0"/>
                        <a:t>水不溶、碱液中可溶</a:t>
                      </a:r>
                      <a:endParaRPr lang="zh-CN" altLang="en-US" dirty="0"/>
                    </a:p>
                  </a:txBody>
                  <a:tcPr/>
                </a:tc>
                <a:tc>
                  <a:txBody>
                    <a:bodyPr/>
                    <a:lstStyle/>
                    <a:p>
                      <a:r>
                        <a:rPr lang="zh-CN" altLang="en-US" dirty="0" smtClean="0"/>
                        <a:t>困难</a:t>
                      </a:r>
                      <a:endParaRPr lang="zh-CN" altLang="en-US" dirty="0"/>
                    </a:p>
                  </a:txBody>
                  <a:tcPr/>
                </a:tc>
                <a:tc>
                  <a:txBody>
                    <a:bodyPr/>
                    <a:lstStyle/>
                    <a:p>
                      <a:r>
                        <a:rPr lang="zh-CN" altLang="en-US" dirty="0" smtClean="0"/>
                        <a:t>聚合（重合），更难洗净</a:t>
                      </a:r>
                      <a:endParaRPr lang="zh-CN" altLang="en-US" dirty="0"/>
                    </a:p>
                  </a:txBody>
                  <a:tcPr/>
                </a:tc>
              </a:tr>
              <a:tr h="370840">
                <a:tc vMerge="1">
                  <a:txBody>
                    <a:bodyPr/>
                    <a:lstStyle/>
                    <a:p>
                      <a:endParaRPr lang="zh-CN" altLang="en-US" dirty="0"/>
                    </a:p>
                  </a:txBody>
                  <a:tcPr/>
                </a:tc>
                <a:tc>
                  <a:txBody>
                    <a:bodyPr/>
                    <a:lstStyle/>
                    <a:p>
                      <a:r>
                        <a:rPr lang="zh-CN" altLang="en-US" dirty="0" smtClean="0"/>
                        <a:t>糖类</a:t>
                      </a:r>
                      <a:endParaRPr lang="zh-CN" altLang="en-US" dirty="0"/>
                    </a:p>
                  </a:txBody>
                  <a:tcPr/>
                </a:tc>
                <a:tc>
                  <a:txBody>
                    <a:bodyPr/>
                    <a:lstStyle/>
                    <a:p>
                      <a:r>
                        <a:rPr lang="zh-CN" altLang="en-US" dirty="0" smtClean="0"/>
                        <a:t>水中溶解</a:t>
                      </a:r>
                      <a:endParaRPr lang="zh-CN" altLang="en-US" dirty="0"/>
                    </a:p>
                  </a:txBody>
                  <a:tcPr/>
                </a:tc>
                <a:tc>
                  <a:txBody>
                    <a:bodyPr/>
                    <a:lstStyle/>
                    <a:p>
                      <a:r>
                        <a:rPr lang="zh-CN" altLang="en-US" dirty="0" smtClean="0"/>
                        <a:t>容易</a:t>
                      </a:r>
                      <a:endParaRPr lang="zh-CN" altLang="en-US" dirty="0"/>
                    </a:p>
                  </a:txBody>
                  <a:tcPr/>
                </a:tc>
                <a:tc>
                  <a:txBody>
                    <a:bodyPr/>
                    <a:lstStyle/>
                    <a:p>
                      <a:r>
                        <a:rPr lang="zh-CN" altLang="en-US" dirty="0" smtClean="0"/>
                        <a:t>焦（糖）化而变的洗净困难</a:t>
                      </a:r>
                      <a:endParaRPr lang="zh-CN" altLang="en-US" dirty="0"/>
                    </a:p>
                  </a:txBody>
                  <a:tcPr/>
                </a:tc>
              </a:tr>
              <a:tr h="370840">
                <a:tc rowSpan="4">
                  <a:txBody>
                    <a:bodyPr/>
                    <a:lstStyle/>
                    <a:p>
                      <a:r>
                        <a:rPr lang="zh-CN" altLang="en-US" dirty="0" smtClean="0"/>
                        <a:t>无</a:t>
                      </a:r>
                      <a:endParaRPr lang="en-US" altLang="zh-CN" dirty="0" smtClean="0"/>
                    </a:p>
                    <a:p>
                      <a:r>
                        <a:rPr lang="zh-CN" altLang="en-US" dirty="0" smtClean="0"/>
                        <a:t>机</a:t>
                      </a:r>
                      <a:endParaRPr lang="en-US" altLang="zh-CN" dirty="0" smtClean="0"/>
                    </a:p>
                    <a:p>
                      <a:r>
                        <a:rPr lang="zh-CN" altLang="en-US" dirty="0" smtClean="0"/>
                        <a:t>物</a:t>
                      </a:r>
                      <a:endParaRPr lang="zh-CN" altLang="en-US" dirty="0"/>
                    </a:p>
                  </a:txBody>
                  <a:tcPr/>
                </a:tc>
                <a:tc>
                  <a:txBody>
                    <a:bodyPr/>
                    <a:lstStyle/>
                    <a:p>
                      <a:r>
                        <a:rPr lang="zh-CN" altLang="en-US" dirty="0" smtClean="0"/>
                        <a:t>钙盐</a:t>
                      </a:r>
                      <a:endParaRPr lang="zh-CN" altLang="en-US" dirty="0"/>
                    </a:p>
                  </a:txBody>
                  <a:tcPr/>
                </a:tc>
                <a:tc>
                  <a:txBody>
                    <a:bodyPr/>
                    <a:lstStyle/>
                    <a:p>
                      <a:r>
                        <a:rPr lang="zh-CN" altLang="en-US" dirty="0" smtClean="0"/>
                        <a:t>水不溶，溶于酸液中</a:t>
                      </a:r>
                      <a:endParaRPr lang="zh-CN" altLang="en-US" dirty="0"/>
                    </a:p>
                  </a:txBody>
                  <a:tcPr/>
                </a:tc>
                <a:tc>
                  <a:txBody>
                    <a:bodyPr/>
                    <a:lstStyle/>
                    <a:p>
                      <a:r>
                        <a:rPr lang="zh-CN" altLang="en-US" dirty="0" smtClean="0"/>
                        <a:t>容易</a:t>
                      </a:r>
                      <a:endParaRPr lang="zh-CN" altLang="en-US" dirty="0"/>
                    </a:p>
                  </a:txBody>
                  <a:tcPr/>
                </a:tc>
                <a:tc rowSpan="4">
                  <a:txBody>
                    <a:bodyPr/>
                    <a:lstStyle/>
                    <a:p>
                      <a:r>
                        <a:rPr lang="zh-CN" altLang="en-US" dirty="0" smtClean="0"/>
                        <a:t>一般无变化，与有机物结合则洗净困难</a:t>
                      </a:r>
                      <a:endParaRPr lang="zh-CN" altLang="en-US" dirty="0"/>
                    </a:p>
                  </a:txBody>
                  <a:tcPr/>
                </a:tc>
              </a:tr>
              <a:tr h="370840">
                <a:tc vMerge="1">
                  <a:txBody>
                    <a:bodyPr/>
                    <a:lstStyle/>
                    <a:p>
                      <a:endParaRPr lang="zh-CN" altLang="en-US" dirty="0"/>
                    </a:p>
                  </a:txBody>
                  <a:tcPr/>
                </a:tc>
                <a:tc>
                  <a:txBody>
                    <a:bodyPr/>
                    <a:lstStyle/>
                    <a:p>
                      <a:r>
                        <a:rPr lang="zh-CN" altLang="en-US" dirty="0" smtClean="0"/>
                        <a:t>盐、镁盐</a:t>
                      </a:r>
                      <a:endParaRPr lang="zh-CN" altLang="en-US" dirty="0"/>
                    </a:p>
                  </a:txBody>
                  <a:tcPr/>
                </a:tc>
                <a:tc>
                  <a:txBody>
                    <a:bodyPr/>
                    <a:lstStyle/>
                    <a:p>
                      <a:endParaRPr lang="zh-CN" altLang="en-US"/>
                    </a:p>
                  </a:txBody>
                  <a:tcPr/>
                </a:tc>
                <a:tc>
                  <a:txBody>
                    <a:bodyPr/>
                    <a:lstStyle/>
                    <a:p>
                      <a:r>
                        <a:rPr lang="zh-CN" altLang="en-US" dirty="0" smtClean="0"/>
                        <a:t>困难</a:t>
                      </a:r>
                      <a:endParaRPr lang="zh-CN" altLang="en-US" dirty="0"/>
                    </a:p>
                  </a:txBody>
                  <a:tcPr/>
                </a:tc>
                <a:tc vMerge="1">
                  <a:txBody>
                    <a:bodyPr/>
                    <a:lstStyle/>
                    <a:p>
                      <a:endParaRPr lang="zh-CN" altLang="en-US" dirty="0"/>
                    </a:p>
                  </a:txBody>
                  <a:tcPr/>
                </a:tc>
              </a:tr>
              <a:tr h="370840">
                <a:tc vMerge="1">
                  <a:txBody>
                    <a:bodyPr/>
                    <a:lstStyle/>
                    <a:p>
                      <a:endParaRPr lang="zh-CN" altLang="en-US" dirty="0"/>
                    </a:p>
                  </a:txBody>
                  <a:tcPr/>
                </a:tc>
                <a:tc>
                  <a:txBody>
                    <a:bodyPr/>
                    <a:lstStyle/>
                    <a:p>
                      <a:r>
                        <a:rPr lang="zh-CN" altLang="en-US" dirty="0" smtClean="0"/>
                        <a:t>类铁盐</a:t>
                      </a:r>
                      <a:endParaRPr lang="zh-CN" altLang="en-US" dirty="0"/>
                    </a:p>
                  </a:txBody>
                  <a:tcPr/>
                </a:tc>
                <a:tc>
                  <a:txBody>
                    <a:bodyPr/>
                    <a:lstStyle/>
                    <a:p>
                      <a:r>
                        <a:rPr lang="zh-CN" altLang="en-US" dirty="0" smtClean="0"/>
                        <a:t>需用专用清洗剂</a:t>
                      </a:r>
                      <a:endParaRPr lang="zh-CN" altLang="en-US" dirty="0"/>
                    </a:p>
                  </a:txBody>
                  <a:tcPr/>
                </a:tc>
                <a:tc>
                  <a:txBody>
                    <a:bodyPr/>
                    <a:lstStyle/>
                    <a:p>
                      <a:r>
                        <a:rPr lang="zh-CN" altLang="en-US" dirty="0" smtClean="0"/>
                        <a:t>困难</a:t>
                      </a:r>
                      <a:endParaRPr lang="zh-CN" altLang="en-US" dirty="0"/>
                    </a:p>
                  </a:txBody>
                  <a:tcPr/>
                </a:tc>
                <a:tc vMerge="1">
                  <a:txBody>
                    <a:bodyPr/>
                    <a:lstStyle/>
                    <a:p>
                      <a:endParaRPr lang="zh-CN" altLang="en-US" dirty="0"/>
                    </a:p>
                  </a:txBody>
                  <a:tcPr/>
                </a:tc>
              </a:tr>
              <a:tr h="370840">
                <a:tc vMerge="1">
                  <a:txBody>
                    <a:bodyPr/>
                    <a:lstStyle/>
                    <a:p>
                      <a:endParaRPr lang="zh-CN" altLang="en-US" dirty="0"/>
                    </a:p>
                  </a:txBody>
                  <a:tcPr/>
                </a:tc>
                <a:tc>
                  <a:txBody>
                    <a:bodyPr/>
                    <a:lstStyle/>
                    <a:p>
                      <a:r>
                        <a:rPr lang="zh-CN" altLang="en-US" dirty="0" smtClean="0"/>
                        <a:t>硅盐</a:t>
                      </a:r>
                      <a:endParaRPr lang="zh-CN" altLang="en-US" dirty="0"/>
                    </a:p>
                  </a:txBody>
                  <a:tcPr/>
                </a:tc>
                <a:tc>
                  <a:txBody>
                    <a:bodyPr/>
                    <a:lstStyle/>
                    <a:p>
                      <a:r>
                        <a:rPr lang="zh-CN" altLang="en-US" dirty="0" smtClean="0"/>
                        <a:t>氢氟酸中溶解</a:t>
                      </a:r>
                      <a:endParaRPr lang="zh-CN" altLang="en-US" dirty="0"/>
                    </a:p>
                  </a:txBody>
                  <a:tcPr/>
                </a:tc>
                <a:tc>
                  <a:txBody>
                    <a:bodyPr/>
                    <a:lstStyle/>
                    <a:p>
                      <a:r>
                        <a:rPr lang="zh-CN" altLang="en-US" dirty="0" smtClean="0"/>
                        <a:t>不能</a:t>
                      </a:r>
                      <a:endParaRPr lang="zh-CN" altLang="en-US" dirty="0"/>
                    </a:p>
                  </a:txBody>
                  <a:tcPr/>
                </a:tc>
                <a:tc vMerge="1">
                  <a:txBody>
                    <a:bodyPr/>
                    <a:lstStyle/>
                    <a:p>
                      <a:endParaRPr lang="zh-CN" altLang="en-US"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27584" y="1916832"/>
            <a:ext cx="7992888" cy="1200329"/>
          </a:xfrm>
          <a:prstGeom prst="rect">
            <a:avLst/>
          </a:prstGeom>
          <a:noFill/>
          <a:ln w="9525">
            <a:noFill/>
          </a:ln>
        </p:spPr>
        <p:txBody>
          <a:bodyPr wrap="square" anchor="t">
            <a:spAutoFit/>
          </a:bodyPr>
          <a:lstStyle/>
          <a:p>
            <a:endParaRPr lang="en-US" altLang="zh-CN" sz="2400" dirty="0" smtClean="0"/>
          </a:p>
          <a:p>
            <a:r>
              <a:rPr lang="zh-CN" altLang="en-US" sz="2400" dirty="0" smtClean="0"/>
              <a:t>选用清洁剂时要参考清洁剂的成分，为了使清洁剂的效果达到最佳，需按清洗步骤实施清洗</a:t>
            </a:r>
            <a:endParaRPr lang="en-US" altLang="zh-CN" sz="2400" dirty="0" smtClean="0"/>
          </a:p>
        </p:txBody>
      </p:sp>
      <p:sp>
        <p:nvSpPr>
          <p:cNvPr id="61462" name="文本框 61461"/>
          <p:cNvSpPr txBox="1"/>
          <p:nvPr/>
        </p:nvSpPr>
        <p:spPr>
          <a:xfrm>
            <a:off x="683568" y="1412776"/>
            <a:ext cx="5400600"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清洗剂的使用</a:t>
            </a:r>
            <a:endParaRPr lang="en-US" altLang="zh-CN" sz="2400" b="1" dirty="0">
              <a:latin typeface="Arial" pitchFamily="34" charset="0"/>
              <a:ea typeface="宋体" pitchFamily="2" charset="-122"/>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8" name="矩形 7"/>
          <p:cNvSpPr/>
          <p:nvPr/>
        </p:nvSpPr>
        <p:spPr>
          <a:xfrm>
            <a:off x="755576" y="3212976"/>
            <a:ext cx="7632848" cy="830997"/>
          </a:xfrm>
          <a:prstGeom prst="rect">
            <a:avLst/>
          </a:prstGeom>
        </p:spPr>
        <p:txBody>
          <a:bodyPr wrap="square">
            <a:spAutoFit/>
          </a:bodyPr>
          <a:lstStyle/>
          <a:p>
            <a:r>
              <a:rPr lang="zh-CN" altLang="en-US" sz="2400" dirty="0" smtClean="0"/>
              <a:t>含有油脂、蛋白质和碳水化合物的食品，通常都在</a:t>
            </a:r>
            <a:r>
              <a:rPr lang="en-US" altLang="zh-CN" sz="2400" dirty="0" smtClean="0"/>
              <a:t>50 ℃ </a:t>
            </a:r>
            <a:r>
              <a:rPr lang="zh-CN" altLang="en-US" sz="2400" dirty="0" smtClean="0"/>
              <a:t>左右的中温条件下用</a:t>
            </a:r>
            <a:r>
              <a:rPr lang="en-US" altLang="zh-CN" sz="2400" dirty="0" smtClean="0"/>
              <a:t>pH</a:t>
            </a:r>
            <a:r>
              <a:rPr lang="zh-CN" altLang="en-US" sz="2400" dirty="0" smtClean="0"/>
              <a:t>值高（碱性）的清洁剂清除。</a:t>
            </a:r>
            <a:endParaRPr lang="en-US" altLang="zh-CN" sz="2400" dirty="0" smtClean="0"/>
          </a:p>
        </p:txBody>
      </p:sp>
      <p:sp>
        <p:nvSpPr>
          <p:cNvPr id="9" name="矩形 8"/>
          <p:cNvSpPr/>
          <p:nvPr/>
        </p:nvSpPr>
        <p:spPr>
          <a:xfrm>
            <a:off x="899592" y="5013176"/>
            <a:ext cx="7704856" cy="830997"/>
          </a:xfrm>
          <a:prstGeom prst="rect">
            <a:avLst/>
          </a:prstGeom>
        </p:spPr>
        <p:txBody>
          <a:bodyPr wrap="square">
            <a:spAutoFit/>
          </a:bodyPr>
          <a:lstStyle/>
          <a:p>
            <a:r>
              <a:rPr lang="zh-CN" altLang="en-US" sz="2400" dirty="0" smtClean="0"/>
              <a:t>清洁剂的使用量并不是越大越好，剂量过大反而不利于清洁，多余的清洁剂也要清除，清除不彻底会污染食品</a:t>
            </a:r>
            <a:endParaRPr lang="en-US" altLang="zh-CN" sz="2400" dirty="0" smtClean="0"/>
          </a:p>
        </p:txBody>
      </p:sp>
      <p:sp>
        <p:nvSpPr>
          <p:cNvPr id="10" name="矩形 9"/>
          <p:cNvSpPr/>
          <p:nvPr/>
        </p:nvSpPr>
        <p:spPr>
          <a:xfrm>
            <a:off x="827584" y="4149080"/>
            <a:ext cx="7704856" cy="830997"/>
          </a:xfrm>
          <a:prstGeom prst="rect">
            <a:avLst/>
          </a:prstGeom>
        </p:spPr>
        <p:txBody>
          <a:bodyPr wrap="square">
            <a:spAutoFit/>
          </a:bodyPr>
          <a:lstStyle/>
          <a:p>
            <a:r>
              <a:rPr lang="zh-CN" altLang="en-US" sz="2400" dirty="0" smtClean="0"/>
              <a:t>水垢通常都在</a:t>
            </a:r>
            <a:r>
              <a:rPr lang="en-US" altLang="zh-CN" sz="2400" dirty="0" smtClean="0"/>
              <a:t>50 ℃ </a:t>
            </a:r>
            <a:r>
              <a:rPr lang="zh-CN" altLang="en-US" sz="2400" dirty="0" smtClean="0"/>
              <a:t>左右的中温条件下用</a:t>
            </a:r>
            <a:r>
              <a:rPr lang="en-US" altLang="zh-CN" sz="2400" dirty="0" smtClean="0"/>
              <a:t>pH</a:t>
            </a:r>
            <a:r>
              <a:rPr lang="zh-CN" altLang="en-US" sz="2400" dirty="0" smtClean="0"/>
              <a:t>值低（酸性）的清洁剂清除</a:t>
            </a:r>
            <a:endParaRPr lang="zh-CN" alt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27584" y="1916833"/>
            <a:ext cx="7992888" cy="830997"/>
          </a:xfrm>
          <a:prstGeom prst="rect">
            <a:avLst/>
          </a:prstGeom>
          <a:noFill/>
          <a:ln w="9525">
            <a:noFill/>
          </a:ln>
        </p:spPr>
        <p:txBody>
          <a:bodyPr wrap="square" anchor="t">
            <a:spAutoFit/>
          </a:bodyPr>
          <a:lstStyle/>
          <a:p>
            <a:endParaRPr lang="en-US" altLang="zh-CN" sz="2400" dirty="0" smtClean="0"/>
          </a:p>
          <a:p>
            <a:r>
              <a:rPr lang="zh-CN" altLang="en-US" sz="2400" dirty="0" smtClean="0"/>
              <a:t>在充分照明下，表面不得有可见的污物存在</a:t>
            </a:r>
            <a:endParaRPr lang="en-US" altLang="zh-CN" sz="2400" dirty="0" smtClean="0"/>
          </a:p>
        </p:txBody>
      </p:sp>
      <p:sp>
        <p:nvSpPr>
          <p:cNvPr id="61462" name="文本框 61461"/>
          <p:cNvSpPr txBox="1"/>
          <p:nvPr/>
        </p:nvSpPr>
        <p:spPr>
          <a:xfrm>
            <a:off x="683568" y="1412776"/>
            <a:ext cx="5400600"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清洗效果</a:t>
            </a:r>
            <a:r>
              <a:rPr lang="zh-CN" altLang="en-US" sz="2400" b="1" dirty="0" smtClean="0">
                <a:latin typeface="Arial" pitchFamily="34" charset="0"/>
                <a:ea typeface="宋体" pitchFamily="2" charset="-122"/>
              </a:rPr>
              <a:t>的感官验证</a:t>
            </a:r>
            <a:endParaRPr lang="en-US" altLang="zh-CN" sz="2400" b="1" dirty="0">
              <a:latin typeface="Arial" pitchFamily="34" charset="0"/>
              <a:ea typeface="宋体" pitchFamily="2" charset="-122"/>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8" name="矩形 7"/>
          <p:cNvSpPr/>
          <p:nvPr/>
        </p:nvSpPr>
        <p:spPr>
          <a:xfrm>
            <a:off x="683568" y="2852936"/>
            <a:ext cx="7632848" cy="461665"/>
          </a:xfrm>
          <a:prstGeom prst="rect">
            <a:avLst/>
          </a:prstGeom>
        </p:spPr>
        <p:txBody>
          <a:bodyPr wrap="square">
            <a:spAutoFit/>
          </a:bodyPr>
          <a:lstStyle/>
          <a:p>
            <a:r>
              <a:rPr lang="zh-CN" altLang="en-US" sz="2400" dirty="0" smtClean="0"/>
              <a:t>无可察觉的异味</a:t>
            </a:r>
            <a:endParaRPr lang="en-US" altLang="zh-CN" sz="2400" dirty="0" smtClean="0"/>
          </a:p>
        </p:txBody>
      </p:sp>
      <p:sp>
        <p:nvSpPr>
          <p:cNvPr id="9" name="矩形 8"/>
          <p:cNvSpPr/>
          <p:nvPr/>
        </p:nvSpPr>
        <p:spPr>
          <a:xfrm>
            <a:off x="827584" y="3933056"/>
            <a:ext cx="7704856" cy="461665"/>
          </a:xfrm>
          <a:prstGeom prst="rect">
            <a:avLst/>
          </a:prstGeom>
        </p:spPr>
        <p:txBody>
          <a:bodyPr wrap="square">
            <a:spAutoFit/>
          </a:bodyPr>
          <a:lstStyle/>
          <a:p>
            <a:r>
              <a:rPr lang="zh-CN" altLang="en-US" sz="2400" dirty="0" smtClean="0"/>
              <a:t>表面用全新的白色纸巾反复擦拭，不得有污点和变色</a:t>
            </a:r>
            <a:endParaRPr lang="en-US" altLang="zh-CN" sz="2400" dirty="0" smtClean="0"/>
          </a:p>
        </p:txBody>
      </p:sp>
      <p:sp>
        <p:nvSpPr>
          <p:cNvPr id="10" name="矩形 9"/>
          <p:cNvSpPr/>
          <p:nvPr/>
        </p:nvSpPr>
        <p:spPr>
          <a:xfrm>
            <a:off x="755576" y="3356992"/>
            <a:ext cx="7704856" cy="461665"/>
          </a:xfrm>
          <a:prstGeom prst="rect">
            <a:avLst/>
          </a:prstGeom>
        </p:spPr>
        <p:txBody>
          <a:bodyPr wrap="square">
            <a:spAutoFit/>
          </a:bodyPr>
          <a:lstStyle/>
          <a:p>
            <a:r>
              <a:rPr lang="zh-CN" altLang="en-US" sz="2400" dirty="0" smtClean="0"/>
              <a:t>用手指触摸表面时，不得有油腻及粗糙的感觉</a:t>
            </a:r>
            <a:endParaRPr lang="zh-CN" altLang="en-US" sz="2400" dirty="0"/>
          </a:p>
        </p:txBody>
      </p:sp>
      <p:sp>
        <p:nvSpPr>
          <p:cNvPr id="12" name="矩形 11"/>
          <p:cNvSpPr/>
          <p:nvPr/>
        </p:nvSpPr>
        <p:spPr>
          <a:xfrm>
            <a:off x="827584" y="4581128"/>
            <a:ext cx="7128792" cy="830997"/>
          </a:xfrm>
          <a:prstGeom prst="rect">
            <a:avLst/>
          </a:prstGeom>
        </p:spPr>
        <p:txBody>
          <a:bodyPr wrap="square">
            <a:spAutoFit/>
          </a:bodyPr>
          <a:lstStyle/>
          <a:p>
            <a:r>
              <a:rPr lang="zh-CN" altLang="en-US" sz="2400" dirty="0" smtClean="0"/>
              <a:t>当水从表面流过时，水要成股流下，不得有太多断痕</a:t>
            </a:r>
            <a:endParaRPr lang="en-US" altLang="zh-CN" sz="2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27584" y="1916833"/>
            <a:ext cx="7992888" cy="1200329"/>
          </a:xfrm>
          <a:prstGeom prst="rect">
            <a:avLst/>
          </a:prstGeom>
          <a:noFill/>
          <a:ln w="9525">
            <a:noFill/>
          </a:ln>
        </p:spPr>
        <p:txBody>
          <a:bodyPr wrap="square" anchor="t">
            <a:spAutoFit/>
          </a:bodyPr>
          <a:lstStyle/>
          <a:p>
            <a:endParaRPr lang="en-US" altLang="zh-CN" sz="2400" dirty="0" smtClean="0"/>
          </a:p>
          <a:p>
            <a:r>
              <a:rPr lang="zh-CN" altLang="en-US" sz="2400" dirty="0" smtClean="0"/>
              <a:t>消毒是食品行业中很重要的一项过程，也是控制微生物污染的重要手段。</a:t>
            </a:r>
            <a:endParaRPr lang="en-US" altLang="zh-CN" sz="2400" dirty="0" smtClean="0"/>
          </a:p>
        </p:txBody>
      </p:sp>
      <p:sp>
        <p:nvSpPr>
          <p:cNvPr id="61462" name="文本框 61461"/>
          <p:cNvSpPr txBox="1"/>
          <p:nvPr/>
        </p:nvSpPr>
        <p:spPr>
          <a:xfrm>
            <a:off x="683568" y="1412776"/>
            <a:ext cx="5400600" cy="461665"/>
          </a:xfrm>
          <a:prstGeom prst="rect">
            <a:avLst/>
          </a:prstGeom>
          <a:noFill/>
          <a:ln w="9525">
            <a:noFill/>
          </a:ln>
        </p:spPr>
        <p:txBody>
          <a:bodyPr wrap="square" anchor="t">
            <a:spAutoFit/>
          </a:bodyPr>
          <a:lstStyle/>
          <a:p>
            <a:pPr lvl="0" eaLnBrk="0" hangingPunct="0"/>
            <a:r>
              <a:rPr lang="zh-CN" altLang="en-US" sz="2400" b="1" dirty="0" smtClean="0">
                <a:latin typeface="+mj-ea"/>
                <a:ea typeface="+mj-ea"/>
              </a:rPr>
              <a:t>消毒</a:t>
            </a:r>
            <a:endParaRPr lang="en-US" altLang="zh-CN" sz="2400" b="1" dirty="0">
              <a:latin typeface="+mj-ea"/>
              <a:ea typeface="+mj-ea"/>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8" name="矩形 7"/>
          <p:cNvSpPr/>
          <p:nvPr/>
        </p:nvSpPr>
        <p:spPr>
          <a:xfrm>
            <a:off x="827584" y="4077072"/>
            <a:ext cx="7704856" cy="461665"/>
          </a:xfrm>
          <a:prstGeom prst="rect">
            <a:avLst/>
          </a:prstGeom>
        </p:spPr>
        <p:txBody>
          <a:bodyPr wrap="square">
            <a:spAutoFit/>
          </a:bodyPr>
          <a:lstStyle/>
          <a:p>
            <a:r>
              <a:rPr lang="zh-CN" altLang="en-US" sz="2400" dirty="0" smtClean="0"/>
              <a:t>消毒用热水温度不宜低于</a:t>
            </a:r>
            <a:r>
              <a:rPr lang="en-US" altLang="zh-CN" sz="2400" dirty="0" smtClean="0"/>
              <a:t>82 ℃--GB12694-2016</a:t>
            </a:r>
          </a:p>
        </p:txBody>
      </p:sp>
      <p:sp>
        <p:nvSpPr>
          <p:cNvPr id="9" name="矩形 8"/>
          <p:cNvSpPr/>
          <p:nvPr/>
        </p:nvSpPr>
        <p:spPr>
          <a:xfrm>
            <a:off x="827584" y="3284984"/>
            <a:ext cx="7704856" cy="461665"/>
          </a:xfrm>
          <a:prstGeom prst="rect">
            <a:avLst/>
          </a:prstGeom>
        </p:spPr>
        <p:txBody>
          <a:bodyPr wrap="square">
            <a:spAutoFit/>
          </a:bodyPr>
          <a:lstStyle/>
          <a:p>
            <a:r>
              <a:rPr lang="zh-CN" altLang="en-US" sz="2400" dirty="0" smtClean="0"/>
              <a:t>物理消毒常见的有高温消毒、紫外线消毒</a:t>
            </a:r>
            <a:endParaRPr lang="en-US" altLang="zh-CN" sz="2400" dirty="0" smtClean="0"/>
          </a:p>
        </p:txBody>
      </p:sp>
      <p:sp>
        <p:nvSpPr>
          <p:cNvPr id="10" name="矩形 9"/>
          <p:cNvSpPr/>
          <p:nvPr/>
        </p:nvSpPr>
        <p:spPr>
          <a:xfrm>
            <a:off x="899592" y="4869160"/>
            <a:ext cx="7848872" cy="1569660"/>
          </a:xfrm>
          <a:prstGeom prst="rect">
            <a:avLst/>
          </a:prstGeom>
        </p:spPr>
        <p:txBody>
          <a:bodyPr wrap="square">
            <a:spAutoFit/>
          </a:bodyPr>
          <a:lstStyle/>
          <a:p>
            <a:r>
              <a:rPr lang="zh-CN" altLang="en-US" sz="2400" dirty="0" smtClean="0"/>
              <a:t>紫外线灯照射消毒的注意事项：根据房间的大小合理设置紫外线灯，紫外线灯的高度不应超过</a:t>
            </a:r>
            <a:r>
              <a:rPr lang="en-US" altLang="zh-CN" sz="2400" dirty="0" smtClean="0"/>
              <a:t>2</a:t>
            </a:r>
            <a:r>
              <a:rPr lang="zh-CN" altLang="en-US" sz="2400" dirty="0" smtClean="0"/>
              <a:t>米，使用过程中要保持紫外线灯表面的清洁，每周用酒精棉球擦拭一次，紫外线消毒灯的使用寿命不得超过 </a:t>
            </a:r>
            <a:r>
              <a:rPr lang="en-US" altLang="zh-CN" sz="2400" dirty="0" smtClean="0"/>
              <a:t>1000</a:t>
            </a:r>
            <a:r>
              <a:rPr lang="zh-CN" altLang="en-US" sz="2400" dirty="0" smtClean="0"/>
              <a:t>小时。      </a:t>
            </a:r>
            <a:endParaRPr lang="en-US" altLang="zh-CN"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27584" y="1484784"/>
            <a:ext cx="7992888" cy="1200329"/>
          </a:xfrm>
          <a:prstGeom prst="rect">
            <a:avLst/>
          </a:prstGeom>
          <a:noFill/>
          <a:ln w="9525">
            <a:noFill/>
          </a:ln>
        </p:spPr>
        <p:txBody>
          <a:bodyPr wrap="square" anchor="t">
            <a:spAutoFit/>
          </a:bodyPr>
          <a:lstStyle/>
          <a:p>
            <a:endParaRPr lang="en-US" altLang="zh-CN" sz="2400" dirty="0" smtClean="0"/>
          </a:p>
          <a:p>
            <a:r>
              <a:rPr lang="zh-CN" altLang="en-US" sz="2400" dirty="0" smtClean="0"/>
              <a:t>化学消毒：用化学消毒剂进行消毒，是常见的用于食品接触面消毒的方法</a:t>
            </a:r>
            <a:endParaRPr lang="en-US" altLang="zh-CN" sz="2400" dirty="0" smtClean="0"/>
          </a:p>
        </p:txBody>
      </p:sp>
      <p:sp>
        <p:nvSpPr>
          <p:cNvPr id="61462" name="文本框 61461"/>
          <p:cNvSpPr txBox="1"/>
          <p:nvPr/>
        </p:nvSpPr>
        <p:spPr>
          <a:xfrm>
            <a:off x="683568" y="1412776"/>
            <a:ext cx="5400600" cy="461665"/>
          </a:xfrm>
          <a:prstGeom prst="rect">
            <a:avLst/>
          </a:prstGeom>
          <a:noFill/>
          <a:ln w="9525">
            <a:noFill/>
          </a:ln>
        </p:spPr>
        <p:txBody>
          <a:bodyPr wrap="square" anchor="t">
            <a:spAutoFit/>
          </a:bodyPr>
          <a:lstStyle/>
          <a:p>
            <a:pPr lvl="0" eaLnBrk="0" hangingPunct="0"/>
            <a:r>
              <a:rPr lang="zh-CN" altLang="en-US" sz="2400" b="1" dirty="0" smtClean="0">
                <a:latin typeface="+mj-ea"/>
                <a:ea typeface="+mj-ea"/>
              </a:rPr>
              <a:t>消毒</a:t>
            </a:r>
            <a:endParaRPr lang="en-US" altLang="zh-CN" sz="2400" b="1" dirty="0">
              <a:latin typeface="+mj-ea"/>
              <a:ea typeface="+mj-ea"/>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graphicFrame>
        <p:nvGraphicFramePr>
          <p:cNvPr id="12" name="表格 11"/>
          <p:cNvGraphicFramePr>
            <a:graphicFrameLocks noGrp="1"/>
          </p:cNvGraphicFramePr>
          <p:nvPr/>
        </p:nvGraphicFramePr>
        <p:xfrm>
          <a:off x="179512" y="2564904"/>
          <a:ext cx="8640960" cy="3878309"/>
        </p:xfrm>
        <a:graphic>
          <a:graphicData uri="http://schemas.openxmlformats.org/drawingml/2006/table">
            <a:tbl>
              <a:tblPr firstRow="1" bandRow="1">
                <a:tableStyleId>{5C22544A-7EE6-4342-B048-85BDC9FD1C3A}</a:tableStyleId>
              </a:tblPr>
              <a:tblGrid>
                <a:gridCol w="2160240"/>
                <a:gridCol w="2160240"/>
                <a:gridCol w="2160240"/>
                <a:gridCol w="2160240"/>
              </a:tblGrid>
              <a:tr h="952229">
                <a:tc>
                  <a:txBody>
                    <a:bodyPr/>
                    <a:lstStyle/>
                    <a:p>
                      <a:r>
                        <a:rPr lang="zh-CN" altLang="en-US" dirty="0" smtClean="0"/>
                        <a:t>消毒剂</a:t>
                      </a:r>
                      <a:endParaRPr lang="zh-CN" altLang="en-US" dirty="0"/>
                    </a:p>
                  </a:txBody>
                  <a:tcPr/>
                </a:tc>
                <a:tc>
                  <a:txBody>
                    <a:bodyPr/>
                    <a:lstStyle/>
                    <a:p>
                      <a:r>
                        <a:rPr lang="zh-CN" altLang="en-US" dirty="0" smtClean="0"/>
                        <a:t>食品接触面</a:t>
                      </a:r>
                      <a:endParaRPr lang="en-US" altLang="zh-CN" dirty="0" smtClean="0"/>
                    </a:p>
                    <a:p>
                      <a:r>
                        <a:rPr lang="zh-CN" altLang="en-US" dirty="0" smtClean="0"/>
                        <a:t>（</a:t>
                      </a:r>
                      <a:r>
                        <a:rPr lang="en-US" altLang="zh-CN" dirty="0" err="1" smtClean="0"/>
                        <a:t>ppm</a:t>
                      </a:r>
                      <a:r>
                        <a:rPr lang="en-US" altLang="zh-CN" dirty="0" smtClean="0"/>
                        <a:t>)</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非食品接触面（</a:t>
                      </a:r>
                      <a:r>
                        <a:rPr lang="en-US" altLang="zh-CN" dirty="0" err="1" smtClean="0"/>
                        <a:t>ppm</a:t>
                      </a:r>
                      <a:r>
                        <a:rPr lang="en-US" altLang="zh-CN" dirty="0" smtClean="0"/>
                        <a:t>)</a:t>
                      </a:r>
                      <a:endParaRPr lang="zh-CN" altLang="en-US" dirty="0" smtClean="0"/>
                    </a:p>
                    <a:p>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生产加工用水（</a:t>
                      </a:r>
                      <a:r>
                        <a:rPr lang="en-US" altLang="zh-CN" dirty="0" err="1" smtClean="0"/>
                        <a:t>ppm</a:t>
                      </a:r>
                      <a:r>
                        <a:rPr lang="en-US" altLang="zh-CN" dirty="0" smtClean="0"/>
                        <a:t>)</a:t>
                      </a:r>
                      <a:endParaRPr lang="zh-CN" altLang="en-US" dirty="0" smtClean="0"/>
                    </a:p>
                    <a:p>
                      <a:endParaRPr lang="zh-CN" altLang="en-US" dirty="0"/>
                    </a:p>
                  </a:txBody>
                  <a:tcPr/>
                </a:tc>
              </a:tr>
              <a:tr h="554157">
                <a:tc>
                  <a:txBody>
                    <a:bodyPr/>
                    <a:lstStyle/>
                    <a:p>
                      <a:r>
                        <a:rPr lang="zh-CN" altLang="en-US" dirty="0" smtClean="0"/>
                        <a:t>氯</a:t>
                      </a:r>
                      <a:endParaRPr lang="zh-CN" altLang="en-US" dirty="0"/>
                    </a:p>
                  </a:txBody>
                  <a:tcPr/>
                </a:tc>
                <a:tc>
                  <a:txBody>
                    <a:bodyPr/>
                    <a:lstStyle/>
                    <a:p>
                      <a:r>
                        <a:rPr lang="en-US" altLang="zh-CN" dirty="0" smtClean="0"/>
                        <a:t>100</a:t>
                      </a:r>
                      <a:r>
                        <a:rPr lang="zh-CN" altLang="en-US" dirty="0" smtClean="0"/>
                        <a:t>～</a:t>
                      </a:r>
                      <a:r>
                        <a:rPr lang="en-US" altLang="zh-CN" dirty="0" smtClean="0"/>
                        <a:t>200</a:t>
                      </a:r>
                      <a:endParaRPr lang="zh-CN" altLang="en-US" dirty="0"/>
                    </a:p>
                  </a:txBody>
                  <a:tcPr/>
                </a:tc>
                <a:tc>
                  <a:txBody>
                    <a:bodyPr/>
                    <a:lstStyle/>
                    <a:p>
                      <a:r>
                        <a:rPr lang="en-US" altLang="zh-CN" dirty="0" smtClean="0"/>
                        <a:t>400</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3</a:t>
                      </a:r>
                      <a:r>
                        <a:rPr lang="zh-CN" altLang="en-US" dirty="0" smtClean="0"/>
                        <a:t>～</a:t>
                      </a:r>
                      <a:r>
                        <a:rPr lang="en-US" altLang="zh-CN" dirty="0" smtClean="0"/>
                        <a:t>10</a:t>
                      </a:r>
                      <a:endParaRPr lang="zh-CN" altLang="en-US" dirty="0" smtClean="0"/>
                    </a:p>
                    <a:p>
                      <a:endParaRPr lang="zh-CN" altLang="en-US" dirty="0"/>
                    </a:p>
                  </a:txBody>
                  <a:tcPr/>
                </a:tc>
              </a:tr>
              <a:tr h="316661">
                <a:tc>
                  <a:txBody>
                    <a:bodyPr/>
                    <a:lstStyle/>
                    <a:p>
                      <a:r>
                        <a:rPr lang="zh-CN" altLang="en-US" dirty="0" smtClean="0"/>
                        <a:t>碘</a:t>
                      </a:r>
                      <a:endParaRPr lang="zh-CN" altLang="en-US" dirty="0"/>
                    </a:p>
                  </a:txBody>
                  <a:tcPr/>
                </a:tc>
                <a:tc>
                  <a:txBody>
                    <a:bodyPr/>
                    <a:lstStyle/>
                    <a:p>
                      <a:r>
                        <a:rPr lang="en-US" altLang="zh-CN" dirty="0" smtClean="0"/>
                        <a:t>25</a:t>
                      </a:r>
                      <a:endParaRPr lang="zh-CN" altLang="en-US" dirty="0"/>
                    </a:p>
                  </a:txBody>
                  <a:tcPr/>
                </a:tc>
                <a:tc>
                  <a:txBody>
                    <a:bodyPr/>
                    <a:lstStyle/>
                    <a:p>
                      <a:r>
                        <a:rPr lang="en-US" altLang="zh-CN" dirty="0" smtClean="0"/>
                        <a:t>25</a:t>
                      </a:r>
                      <a:endParaRPr lang="zh-CN" altLang="en-US" dirty="0"/>
                    </a:p>
                  </a:txBody>
                  <a:tcPr/>
                </a:tc>
                <a:tc>
                  <a:txBody>
                    <a:bodyPr/>
                    <a:lstStyle/>
                    <a:p>
                      <a:endParaRPr lang="zh-CN" altLang="en-US"/>
                    </a:p>
                  </a:txBody>
                  <a:tcPr/>
                </a:tc>
              </a:tr>
              <a:tr h="554157">
                <a:tc>
                  <a:txBody>
                    <a:bodyPr/>
                    <a:lstStyle/>
                    <a:p>
                      <a:r>
                        <a:rPr lang="zh-CN" altLang="en-US" dirty="0" smtClean="0"/>
                        <a:t>季胺盐化合物</a:t>
                      </a:r>
                      <a:endParaRPr lang="zh-CN" altLang="en-US" dirty="0"/>
                    </a:p>
                  </a:txBody>
                  <a:tcPr/>
                </a:tc>
                <a:tc>
                  <a:txBody>
                    <a:bodyPr/>
                    <a:lstStyle/>
                    <a:p>
                      <a:r>
                        <a:rPr lang="en-US" altLang="zh-CN" dirty="0" smtClean="0"/>
                        <a:t>200</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400</a:t>
                      </a:r>
                      <a:r>
                        <a:rPr lang="zh-CN" altLang="en-US" dirty="0" smtClean="0"/>
                        <a:t>～</a:t>
                      </a:r>
                      <a:r>
                        <a:rPr lang="en-US" altLang="zh-CN" dirty="0" smtClean="0"/>
                        <a:t>800</a:t>
                      </a:r>
                      <a:endParaRPr lang="zh-CN" altLang="en-US" dirty="0" smtClean="0"/>
                    </a:p>
                    <a:p>
                      <a:endParaRPr lang="zh-CN" altLang="en-US" dirty="0"/>
                    </a:p>
                  </a:txBody>
                  <a:tcPr/>
                </a:tc>
                <a:tc>
                  <a:txBody>
                    <a:bodyPr/>
                    <a:lstStyle/>
                    <a:p>
                      <a:endParaRPr lang="zh-CN" altLang="en-US"/>
                    </a:p>
                  </a:txBody>
                  <a:tcPr/>
                </a:tc>
              </a:tr>
              <a:tr h="554157">
                <a:tc>
                  <a:txBody>
                    <a:bodyPr/>
                    <a:lstStyle/>
                    <a:p>
                      <a:r>
                        <a:rPr lang="zh-CN" altLang="en-US" dirty="0" smtClean="0"/>
                        <a:t>二氧化氯</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100</a:t>
                      </a:r>
                      <a:r>
                        <a:rPr lang="zh-CN" altLang="en-US" dirty="0" smtClean="0"/>
                        <a:t>～</a:t>
                      </a:r>
                      <a:r>
                        <a:rPr lang="en-US" altLang="zh-CN" dirty="0" smtClean="0"/>
                        <a:t>200</a:t>
                      </a:r>
                      <a:endParaRPr lang="zh-CN" altLang="en-US" dirty="0" smtClean="0"/>
                    </a:p>
                    <a:p>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100</a:t>
                      </a:r>
                      <a:r>
                        <a:rPr lang="zh-CN" altLang="en-US" dirty="0" smtClean="0"/>
                        <a:t>～</a:t>
                      </a:r>
                      <a:r>
                        <a:rPr lang="en-US" altLang="zh-CN" dirty="0" smtClean="0"/>
                        <a:t>200</a:t>
                      </a:r>
                      <a:endParaRPr lang="zh-CN" altLang="en-US" dirty="0" smtClean="0"/>
                    </a:p>
                    <a:p>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1</a:t>
                      </a:r>
                      <a:r>
                        <a:rPr lang="zh-CN" altLang="en-US" dirty="0" smtClean="0"/>
                        <a:t>～</a:t>
                      </a:r>
                      <a:r>
                        <a:rPr lang="en-US" altLang="zh-CN" dirty="0" smtClean="0"/>
                        <a:t>3</a:t>
                      </a:r>
                      <a:endParaRPr lang="zh-CN" altLang="en-US" dirty="0" smtClean="0"/>
                    </a:p>
                    <a:p>
                      <a:endParaRPr lang="zh-CN" altLang="en-US" dirty="0"/>
                    </a:p>
                  </a:txBody>
                  <a:tcPr/>
                </a:tc>
              </a:tr>
              <a:tr h="554157">
                <a:tc>
                  <a:txBody>
                    <a:bodyPr/>
                    <a:lstStyle/>
                    <a:p>
                      <a:r>
                        <a:rPr lang="zh-CN" altLang="en-US" dirty="0" smtClean="0"/>
                        <a:t>过氧乙酸</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200</a:t>
                      </a:r>
                      <a:r>
                        <a:rPr lang="zh-CN" altLang="en-US" dirty="0" smtClean="0"/>
                        <a:t>～</a:t>
                      </a:r>
                      <a:r>
                        <a:rPr lang="en-US" altLang="zh-CN" dirty="0" smtClean="0"/>
                        <a:t>315</a:t>
                      </a:r>
                      <a:endParaRPr lang="zh-CN" altLang="en-US" dirty="0" smtClean="0"/>
                    </a:p>
                    <a:p>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200</a:t>
                      </a:r>
                      <a:r>
                        <a:rPr lang="zh-CN" altLang="en-US" dirty="0" smtClean="0"/>
                        <a:t>～</a:t>
                      </a:r>
                      <a:r>
                        <a:rPr lang="en-US" altLang="zh-CN" dirty="0" smtClean="0"/>
                        <a:t>315</a:t>
                      </a:r>
                      <a:endParaRPr lang="zh-CN" altLang="en-US" dirty="0" smtClean="0"/>
                    </a:p>
                    <a:p>
                      <a:endParaRPr lang="zh-CN" altLang="en-US" dirty="0"/>
                    </a:p>
                  </a:txBody>
                  <a:tcPr/>
                </a:tc>
                <a:tc>
                  <a:txBody>
                    <a:bodyPr/>
                    <a:lstStyle/>
                    <a:p>
                      <a:endParaRPr lang="zh-CN" altLang="en-US"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27584" y="1916833"/>
            <a:ext cx="7992888" cy="1200329"/>
          </a:xfrm>
          <a:prstGeom prst="rect">
            <a:avLst/>
          </a:prstGeom>
          <a:noFill/>
          <a:ln w="9525">
            <a:noFill/>
          </a:ln>
        </p:spPr>
        <p:txBody>
          <a:bodyPr wrap="square" anchor="t">
            <a:spAutoFit/>
          </a:bodyPr>
          <a:lstStyle/>
          <a:p>
            <a:endParaRPr lang="en-US" altLang="zh-CN" sz="2400" dirty="0" smtClean="0"/>
          </a:p>
          <a:p>
            <a:r>
              <a:rPr lang="zh-CN" altLang="en-US" sz="2400" dirty="0" smtClean="0"/>
              <a:t>涂抹实验：实验室对食品接触面进行涂抹，监控菌落总数、大肠菌群</a:t>
            </a:r>
            <a:r>
              <a:rPr lang="zh-CN" altLang="en-US" sz="2400" dirty="0" smtClean="0"/>
              <a:t>的量</a:t>
            </a:r>
            <a:r>
              <a:rPr lang="zh-CN" altLang="en-US" sz="2400" dirty="0" smtClean="0"/>
              <a:t>来验证清洗、消毒的</a:t>
            </a:r>
            <a:r>
              <a:rPr lang="zh-CN" altLang="en-US" sz="2400" dirty="0" smtClean="0"/>
              <a:t>效果（</a:t>
            </a:r>
            <a:r>
              <a:rPr lang="en-US" altLang="zh-CN" sz="2400" dirty="0" smtClean="0"/>
              <a:t>100</a:t>
            </a:r>
            <a:r>
              <a:rPr lang="zh-CN" altLang="en-US" sz="2400" dirty="0" smtClean="0"/>
              <a:t>、</a:t>
            </a:r>
            <a:r>
              <a:rPr lang="en-US" altLang="zh-CN" sz="2400" dirty="0" smtClean="0"/>
              <a:t>30</a:t>
            </a:r>
            <a:r>
              <a:rPr lang="zh-CN" altLang="en-US" sz="2400" dirty="0" smtClean="0"/>
              <a:t>）</a:t>
            </a:r>
            <a:endParaRPr lang="en-US" altLang="zh-CN" sz="2400" dirty="0" smtClean="0"/>
          </a:p>
        </p:txBody>
      </p:sp>
      <p:sp>
        <p:nvSpPr>
          <p:cNvPr id="61462" name="文本框 61461"/>
          <p:cNvSpPr txBox="1"/>
          <p:nvPr/>
        </p:nvSpPr>
        <p:spPr>
          <a:xfrm>
            <a:off x="683568" y="1412776"/>
            <a:ext cx="5400600" cy="461665"/>
          </a:xfrm>
          <a:prstGeom prst="rect">
            <a:avLst/>
          </a:prstGeom>
          <a:noFill/>
          <a:ln w="9525">
            <a:noFill/>
          </a:ln>
        </p:spPr>
        <p:txBody>
          <a:bodyPr wrap="square" anchor="t">
            <a:spAutoFit/>
          </a:bodyPr>
          <a:lstStyle/>
          <a:p>
            <a:pPr lvl="0" eaLnBrk="0" hangingPunct="0"/>
            <a:r>
              <a:rPr lang="zh-CN" altLang="en-US" sz="2400" b="1" dirty="0" smtClean="0">
                <a:latin typeface="+mj-ea"/>
                <a:ea typeface="+mj-ea"/>
              </a:rPr>
              <a:t>清洗、消毒效果的验证</a:t>
            </a:r>
            <a:endParaRPr lang="en-US" altLang="zh-CN" sz="2400" b="1" dirty="0">
              <a:latin typeface="+mj-ea"/>
              <a:ea typeface="+mj-ea"/>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8" name="矩形 7"/>
          <p:cNvSpPr/>
          <p:nvPr/>
        </p:nvSpPr>
        <p:spPr>
          <a:xfrm>
            <a:off x="827584" y="3356992"/>
            <a:ext cx="7632848" cy="830997"/>
          </a:xfrm>
          <a:prstGeom prst="rect">
            <a:avLst/>
          </a:prstGeom>
        </p:spPr>
        <p:txBody>
          <a:bodyPr wrap="square">
            <a:spAutoFit/>
          </a:bodyPr>
          <a:lstStyle/>
          <a:p>
            <a:r>
              <a:rPr lang="zh-CN" altLang="en-US" sz="2400" dirty="0" smtClean="0"/>
              <a:t>涂抹实验只起监控的作用，如果不合格，按照</a:t>
            </a:r>
            <a:r>
              <a:rPr lang="en-US" altLang="zh-CN" sz="2400" dirty="0" smtClean="0"/>
              <a:t>PDCA</a:t>
            </a:r>
            <a:r>
              <a:rPr lang="zh-CN" altLang="en-US" sz="2400" dirty="0" smtClean="0"/>
              <a:t>循环的方法，进行</a:t>
            </a:r>
            <a:r>
              <a:rPr lang="zh-CN" altLang="en-US" sz="2400" dirty="0" smtClean="0">
                <a:solidFill>
                  <a:srgbClr val="FF0000"/>
                </a:solidFill>
              </a:rPr>
              <a:t>分析改进</a:t>
            </a:r>
            <a:r>
              <a:rPr lang="zh-CN" altLang="en-US" sz="2400" dirty="0" smtClean="0"/>
              <a:t>，再监控，直到合格</a:t>
            </a:r>
            <a:endParaRPr lang="en-US" altLang="zh-CN"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611560" y="1412776"/>
            <a:ext cx="7992888" cy="1569660"/>
          </a:xfrm>
          <a:prstGeom prst="rect">
            <a:avLst/>
          </a:prstGeom>
          <a:noFill/>
          <a:ln w="9525">
            <a:noFill/>
          </a:ln>
        </p:spPr>
        <p:txBody>
          <a:bodyPr wrap="square" anchor="t">
            <a:spAutoFit/>
          </a:bodyPr>
          <a:lstStyle/>
          <a:p>
            <a:endParaRPr lang="en-US" altLang="zh-CN" sz="2400" dirty="0" smtClean="0"/>
          </a:p>
          <a:p>
            <a:r>
              <a:rPr lang="zh-CN" altLang="en-US" sz="2400" dirty="0" smtClean="0"/>
              <a:t>设置：清洁区、非清洁区分开设置；红脏加工间、白脏加工间分开设置；可食用副产品加工处理间、不可食用副产品加工处理间分开设置；</a:t>
            </a:r>
            <a:endParaRPr lang="en-US" altLang="zh-CN" sz="2400" dirty="0" smtClean="0"/>
          </a:p>
        </p:txBody>
      </p:sp>
      <p:sp>
        <p:nvSpPr>
          <p:cNvPr id="61462" name="文本框 61461"/>
          <p:cNvSpPr txBox="1"/>
          <p:nvPr/>
        </p:nvSpPr>
        <p:spPr>
          <a:xfrm>
            <a:off x="683568" y="1196752"/>
            <a:ext cx="5400600"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四、防止</a:t>
            </a:r>
            <a:r>
              <a:rPr lang="zh-CN" altLang="en-US" sz="2400" b="1" dirty="0" smtClean="0">
                <a:latin typeface="Arial" pitchFamily="34" charset="0"/>
                <a:ea typeface="宋体" pitchFamily="2" charset="-122"/>
              </a:rPr>
              <a:t>交叉污染</a:t>
            </a:r>
            <a:endParaRPr lang="en-US" altLang="zh-CN" sz="2400" b="1" dirty="0">
              <a:latin typeface="Arial" pitchFamily="34" charset="0"/>
              <a:ea typeface="宋体" pitchFamily="2" charset="-122"/>
            </a:endParaRPr>
          </a:p>
        </p:txBody>
      </p:sp>
      <p:sp>
        <p:nvSpPr>
          <p:cNvPr id="61476" name="文本框 61475"/>
          <p:cNvSpPr txBox="1"/>
          <p:nvPr/>
        </p:nvSpPr>
        <p:spPr>
          <a:xfrm>
            <a:off x="971600" y="5157192"/>
            <a:ext cx="7416824"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8" name="矩形 7"/>
          <p:cNvSpPr/>
          <p:nvPr/>
        </p:nvSpPr>
        <p:spPr>
          <a:xfrm>
            <a:off x="611560" y="3717032"/>
            <a:ext cx="7632848" cy="830997"/>
          </a:xfrm>
          <a:prstGeom prst="rect">
            <a:avLst/>
          </a:prstGeom>
        </p:spPr>
        <p:txBody>
          <a:bodyPr wrap="square">
            <a:spAutoFit/>
          </a:bodyPr>
          <a:lstStyle/>
          <a:p>
            <a:r>
              <a:rPr lang="zh-CN" altLang="en-US" sz="2400" dirty="0" smtClean="0"/>
              <a:t>人员：不同清洁区域的工作人员要穿着不同颜色的工作服，防止窜岗。</a:t>
            </a:r>
            <a:endParaRPr lang="en-US" altLang="zh-CN" sz="2400" dirty="0" smtClean="0"/>
          </a:p>
        </p:txBody>
      </p:sp>
      <p:sp>
        <p:nvSpPr>
          <p:cNvPr id="9" name="矩形 8"/>
          <p:cNvSpPr/>
          <p:nvPr/>
        </p:nvSpPr>
        <p:spPr>
          <a:xfrm>
            <a:off x="611560" y="2924944"/>
            <a:ext cx="7704856" cy="830997"/>
          </a:xfrm>
          <a:prstGeom prst="rect">
            <a:avLst/>
          </a:prstGeom>
        </p:spPr>
        <p:txBody>
          <a:bodyPr wrap="square">
            <a:spAutoFit/>
          </a:bodyPr>
          <a:lstStyle/>
          <a:p>
            <a:r>
              <a:rPr lang="zh-CN" altLang="zh-CN" sz="2400" dirty="0" smtClean="0"/>
              <a:t>人流、物流、水流、气流设计合理</a:t>
            </a:r>
            <a:r>
              <a:rPr lang="zh-CN" altLang="en-US" sz="2400" dirty="0" smtClean="0"/>
              <a:t>，所有的走向均是从清洁区到非清洁区，或直接通往室外。</a:t>
            </a:r>
            <a:endParaRPr lang="en-US" altLang="zh-CN" sz="2400" dirty="0" smtClean="0"/>
          </a:p>
        </p:txBody>
      </p:sp>
      <p:sp>
        <p:nvSpPr>
          <p:cNvPr id="1025" name="Rectangle 1"/>
          <p:cNvSpPr>
            <a:spLocks noChangeArrowheads="1"/>
          </p:cNvSpPr>
          <p:nvPr/>
        </p:nvSpPr>
        <p:spPr bwMode="auto">
          <a:xfrm>
            <a:off x="611560" y="4509120"/>
            <a:ext cx="7848872"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76225" algn="l"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dirty="0" smtClean="0">
                <a:ln>
                  <a:noFill/>
                </a:ln>
                <a:solidFill>
                  <a:schemeClr val="tx1"/>
                </a:solidFill>
                <a:effectLst/>
                <a:latin typeface="华文新魏" pitchFamily="2" charset="-122"/>
                <a:ea typeface="华文新魏" pitchFamily="2" charset="-122"/>
                <a:cs typeface="Times New Roman" pitchFamily="18" charset="0"/>
              </a:rPr>
              <a:t>工作人员在</a:t>
            </a:r>
            <a:r>
              <a:rPr kumimoji="0" lang="zh-CN" sz="2400" b="0" i="0" u="none" strike="noStrike" cap="none" normalizeH="0" baseline="0" dirty="0" smtClean="0">
                <a:ln>
                  <a:noFill/>
                </a:ln>
                <a:solidFill>
                  <a:schemeClr val="tx1"/>
                </a:solidFill>
                <a:effectLst/>
                <a:latin typeface="华文新魏" pitchFamily="2" charset="-122"/>
                <a:ea typeface="华文新魏" pitchFamily="2" charset="-122"/>
                <a:cs typeface="Times New Roman" pitchFamily="18" charset="0"/>
              </a:rPr>
              <a:t>工作以前；</a:t>
            </a:r>
            <a:r>
              <a:rPr kumimoji="0" lang="zh-CN" altLang="en-US" sz="2400" b="0" i="0" u="none" strike="noStrike" cap="none" normalizeH="0" baseline="0" dirty="0" smtClean="0">
                <a:ln>
                  <a:noFill/>
                </a:ln>
                <a:solidFill>
                  <a:schemeClr val="tx1"/>
                </a:solidFill>
                <a:effectLst/>
                <a:latin typeface="华文新魏" pitchFamily="2" charset="-122"/>
                <a:ea typeface="华文新魏" pitchFamily="2" charset="-122"/>
                <a:cs typeface="Times New Roman" pitchFamily="18" charset="0"/>
              </a:rPr>
              <a:t> 上卫生间以后； 吃饭后、吸烟后或者接触嘴或任何在嘴里的东西后； 接触头发、耳朵或鼻子以后；接触废物、垃圾、脏的器皿之后；对着手打喷嚏或咳嗽后；任何原因离开工作区返回后。要确保洗手消毒。</a:t>
            </a:r>
            <a:endParaRPr kumimoji="0" lang="zh-CN" altLang="en-US" sz="2400" b="0" i="0" u="none" strike="noStrike" cap="none" normalizeH="0" baseline="0" dirty="0" smtClean="0">
              <a:ln>
                <a:noFill/>
              </a:ln>
              <a:solidFill>
                <a:schemeClr val="tx1"/>
              </a:solidFill>
              <a:effectLst/>
              <a:latin typeface="华文新魏" pitchFamily="2" charset="-122"/>
              <a:ea typeface="华文新魏" pitchFamily="2" charset="-122"/>
              <a:cs typeface="宋体" pitchFamily="2"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27584" y="1916832"/>
            <a:ext cx="7992888" cy="1938992"/>
          </a:xfrm>
          <a:prstGeom prst="rect">
            <a:avLst/>
          </a:prstGeom>
          <a:noFill/>
          <a:ln w="9525">
            <a:noFill/>
          </a:ln>
        </p:spPr>
        <p:txBody>
          <a:bodyPr wrap="square" anchor="t">
            <a:spAutoFit/>
          </a:bodyPr>
          <a:lstStyle/>
          <a:p>
            <a:endParaRPr lang="en-US" altLang="zh-CN" sz="2400" dirty="0" smtClean="0"/>
          </a:p>
          <a:p>
            <a:r>
              <a:rPr lang="zh-CN" altLang="zh-CN" sz="2400" dirty="0" smtClean="0"/>
              <a:t>洗手消毒设施位于车间入口处，有数量足够的感应式水龙头，设有皂液盒、消毒盆、干手器等，洗手消毒设施维护状态良好，洗涤剂充足，消毒剂在有效浓度内；车间内配有流动消毒车</a:t>
            </a:r>
            <a:endParaRPr lang="en-US" altLang="zh-CN" sz="2400" dirty="0" smtClean="0"/>
          </a:p>
        </p:txBody>
      </p:sp>
      <p:sp>
        <p:nvSpPr>
          <p:cNvPr id="61462" name="文本框 61461"/>
          <p:cNvSpPr txBox="1"/>
          <p:nvPr/>
        </p:nvSpPr>
        <p:spPr>
          <a:xfrm>
            <a:off x="683568" y="1412776"/>
            <a:ext cx="5400600"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五、手</a:t>
            </a:r>
            <a:r>
              <a:rPr lang="zh-CN" altLang="en-US" sz="2400" b="1" dirty="0" smtClean="0">
                <a:latin typeface="Arial" pitchFamily="34" charset="0"/>
                <a:ea typeface="宋体" pitchFamily="2" charset="-122"/>
              </a:rPr>
              <a:t>的清洁和消毒</a:t>
            </a:r>
            <a:endParaRPr lang="en-US" altLang="zh-CN" sz="2400" b="1" dirty="0">
              <a:latin typeface="Arial" pitchFamily="34" charset="0"/>
              <a:ea typeface="宋体" pitchFamily="2" charset="-122"/>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8" name="矩形 7"/>
          <p:cNvSpPr/>
          <p:nvPr/>
        </p:nvSpPr>
        <p:spPr>
          <a:xfrm>
            <a:off x="899592" y="4149080"/>
            <a:ext cx="7632848" cy="461665"/>
          </a:xfrm>
          <a:prstGeom prst="rect">
            <a:avLst/>
          </a:prstGeom>
        </p:spPr>
        <p:txBody>
          <a:bodyPr wrap="square">
            <a:spAutoFit/>
          </a:bodyPr>
          <a:lstStyle/>
          <a:p>
            <a:r>
              <a:rPr lang="zh-CN" altLang="en-US" sz="2400" dirty="0" smtClean="0"/>
              <a:t>有详细的洗手消毒程序，并有专人负责检查</a:t>
            </a:r>
            <a:endParaRPr lang="en-US" altLang="zh-CN" sz="2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755576" y="1844824"/>
            <a:ext cx="7992888" cy="1200329"/>
          </a:xfrm>
          <a:prstGeom prst="rect">
            <a:avLst/>
          </a:prstGeom>
          <a:noFill/>
          <a:ln w="9525">
            <a:noFill/>
          </a:ln>
        </p:spPr>
        <p:txBody>
          <a:bodyPr wrap="square" anchor="t">
            <a:spAutoFit/>
          </a:bodyPr>
          <a:lstStyle/>
          <a:p>
            <a:endParaRPr lang="en-US" altLang="zh-CN" sz="2400" dirty="0" smtClean="0"/>
          </a:p>
          <a:p>
            <a:r>
              <a:rPr lang="zh-CN" altLang="en-US" sz="2400" dirty="0" smtClean="0"/>
              <a:t>每年一次健康体检，持健康证上岗，新职工上岗前要办理健康证</a:t>
            </a:r>
            <a:endParaRPr lang="en-US" altLang="zh-CN" sz="2400" dirty="0" smtClean="0"/>
          </a:p>
        </p:txBody>
      </p:sp>
      <p:sp>
        <p:nvSpPr>
          <p:cNvPr id="61462" name="文本框 61461"/>
          <p:cNvSpPr txBox="1"/>
          <p:nvPr/>
        </p:nvSpPr>
        <p:spPr>
          <a:xfrm>
            <a:off x="683568" y="1412776"/>
            <a:ext cx="5400600"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六</a:t>
            </a:r>
            <a:r>
              <a:rPr lang="zh-CN" altLang="en-US" sz="2400" b="1" dirty="0" smtClean="0">
                <a:latin typeface="Arial" pitchFamily="34" charset="0"/>
                <a:ea typeface="宋体" pitchFamily="2" charset="-122"/>
              </a:rPr>
              <a:t>、员工</a:t>
            </a:r>
            <a:r>
              <a:rPr lang="zh-CN" altLang="en-US" sz="2400" b="1" dirty="0" smtClean="0">
                <a:latin typeface="Arial" pitchFamily="34" charset="0"/>
                <a:ea typeface="宋体" pitchFamily="2" charset="-122"/>
              </a:rPr>
              <a:t>卫生和健康的控制</a:t>
            </a:r>
            <a:endParaRPr lang="en-US" altLang="zh-CN" sz="2400" b="1" dirty="0">
              <a:latin typeface="Arial" pitchFamily="34" charset="0"/>
              <a:ea typeface="宋体" pitchFamily="2" charset="-122"/>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8" name="矩形 7"/>
          <p:cNvSpPr/>
          <p:nvPr/>
        </p:nvSpPr>
        <p:spPr>
          <a:xfrm>
            <a:off x="827584" y="3068960"/>
            <a:ext cx="7632848" cy="1569660"/>
          </a:xfrm>
          <a:prstGeom prst="rect">
            <a:avLst/>
          </a:prstGeom>
        </p:spPr>
        <p:txBody>
          <a:bodyPr wrap="square">
            <a:spAutoFit/>
          </a:bodyPr>
          <a:lstStyle/>
          <a:p>
            <a:r>
              <a:rPr lang="zh-CN" altLang="zh-CN" sz="2400" dirty="0" smtClean="0"/>
              <a:t>凡患有痢疾、伤寒、病毒性肝炎等消化道性传染病（包括病原携带者），活动性肺结核，化脓性或者渗出性皮肤病以及其他有碍食品卫生的疾病的，不得参加直接接触食品的工作。</a:t>
            </a:r>
            <a:endParaRPr lang="en-US" altLang="zh-CN" sz="2400" dirty="0" smtClean="0"/>
          </a:p>
        </p:txBody>
      </p:sp>
      <p:sp>
        <p:nvSpPr>
          <p:cNvPr id="9" name="矩形 8"/>
          <p:cNvSpPr/>
          <p:nvPr/>
        </p:nvSpPr>
        <p:spPr>
          <a:xfrm>
            <a:off x="827584" y="4653136"/>
            <a:ext cx="7632848" cy="1569660"/>
          </a:xfrm>
          <a:prstGeom prst="rect">
            <a:avLst/>
          </a:prstGeom>
        </p:spPr>
        <p:txBody>
          <a:bodyPr wrap="square">
            <a:spAutoFit/>
          </a:bodyPr>
          <a:lstStyle/>
          <a:p>
            <a:r>
              <a:rPr lang="zh-CN" altLang="zh-CN" sz="2400" dirty="0" smtClean="0"/>
              <a:t>凡受刀伤或有其他外伤的生产人员，伤口比较小的清洗后用创口贴包扎并加戴乳胶手套可以重新上岗，伤口比较严重的经处理后调离原工作岗位，不得从事接触肉品的工作。伤口愈合后再从事接触肉品的工作。</a:t>
            </a:r>
            <a:endParaRPr lang="zh-CN" altLang="zh-CN"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683568" y="1844824"/>
            <a:ext cx="7992888" cy="1569660"/>
          </a:xfrm>
          <a:prstGeom prst="rect">
            <a:avLst/>
          </a:prstGeom>
          <a:noFill/>
          <a:ln w="9525">
            <a:noFill/>
          </a:ln>
        </p:spPr>
        <p:txBody>
          <a:bodyPr wrap="square" anchor="t">
            <a:spAutoFit/>
          </a:bodyPr>
          <a:lstStyle/>
          <a:p>
            <a:endParaRPr lang="en-US" altLang="zh-CN" sz="2400" dirty="0" smtClean="0"/>
          </a:p>
          <a:p>
            <a:r>
              <a:rPr lang="zh-CN" altLang="en-US" sz="2400" dirty="0" smtClean="0"/>
              <a:t>全程冷链，急冷</a:t>
            </a:r>
            <a:r>
              <a:rPr lang="en-US" altLang="zh-CN" sz="2400" dirty="0" smtClean="0"/>
              <a:t>-20 ℃90</a:t>
            </a:r>
            <a:r>
              <a:rPr lang="zh-CN" altLang="en-US" sz="2400" dirty="0" smtClean="0"/>
              <a:t>分钟，预冷</a:t>
            </a:r>
            <a:r>
              <a:rPr lang="en-US" altLang="zh-CN" sz="2400" dirty="0" smtClean="0"/>
              <a:t>0 </a:t>
            </a:r>
            <a:r>
              <a:rPr lang="zh-CN" altLang="en-US" sz="2400" dirty="0" smtClean="0"/>
              <a:t>～</a:t>
            </a:r>
            <a:r>
              <a:rPr lang="en-US" altLang="zh-CN" sz="2400" dirty="0" smtClean="0"/>
              <a:t>4 ℃12</a:t>
            </a:r>
            <a:r>
              <a:rPr lang="zh-CN" altLang="en-US" sz="2400" dirty="0" smtClean="0"/>
              <a:t>小时，分割车间温度控制在</a:t>
            </a:r>
            <a:r>
              <a:rPr lang="en-US" altLang="zh-CN" sz="2400" dirty="0" smtClean="0"/>
              <a:t>12 ℃</a:t>
            </a:r>
            <a:r>
              <a:rPr lang="zh-CN" altLang="en-US" sz="2400" dirty="0" smtClean="0"/>
              <a:t>以下，运输车辆加</a:t>
            </a:r>
            <a:r>
              <a:rPr lang="zh-CN" altLang="en-US" sz="2400" dirty="0" smtClean="0"/>
              <a:t>装温度控制系统，保证打</a:t>
            </a:r>
            <a:r>
              <a:rPr lang="zh-CN" altLang="en-US" sz="2400" dirty="0" smtClean="0"/>
              <a:t>冷运输</a:t>
            </a:r>
            <a:endParaRPr lang="en-US" altLang="zh-CN" sz="2400" dirty="0" smtClean="0"/>
          </a:p>
        </p:txBody>
      </p:sp>
      <p:sp>
        <p:nvSpPr>
          <p:cNvPr id="61462" name="文本框 61461"/>
          <p:cNvSpPr txBox="1"/>
          <p:nvPr/>
        </p:nvSpPr>
        <p:spPr>
          <a:xfrm>
            <a:off x="683568" y="1412776"/>
            <a:ext cx="7560840"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抑制</a:t>
            </a:r>
            <a:r>
              <a:rPr lang="zh-CN" altLang="en-US" sz="2400" b="1" dirty="0" smtClean="0">
                <a:latin typeface="Arial" pitchFamily="34" charset="0"/>
                <a:ea typeface="宋体" pitchFamily="2" charset="-122"/>
              </a:rPr>
              <a:t>微生物繁殖、</a:t>
            </a:r>
            <a:r>
              <a:rPr lang="zh-CN" altLang="en-US" sz="2400" b="1" dirty="0" smtClean="0">
                <a:latin typeface="Arial" pitchFamily="34" charset="0"/>
                <a:ea typeface="宋体" pitchFamily="2" charset="-122"/>
              </a:rPr>
              <a:t>提高产品安全性的</a:t>
            </a:r>
            <a:r>
              <a:rPr lang="zh-CN" altLang="en-US" sz="2400" b="1" dirty="0" smtClean="0">
                <a:latin typeface="Arial" pitchFamily="34" charset="0"/>
                <a:ea typeface="宋体" pitchFamily="2" charset="-122"/>
              </a:rPr>
              <a:t>手段</a:t>
            </a:r>
            <a:endParaRPr lang="en-US" altLang="zh-CN" sz="2400" b="1" dirty="0">
              <a:latin typeface="Arial" pitchFamily="34" charset="0"/>
              <a:ea typeface="宋体" pitchFamily="2" charset="-122"/>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9" name="矩形 8"/>
          <p:cNvSpPr/>
          <p:nvPr/>
        </p:nvSpPr>
        <p:spPr>
          <a:xfrm>
            <a:off x="755576" y="5229200"/>
            <a:ext cx="7632848" cy="830997"/>
          </a:xfrm>
          <a:prstGeom prst="rect">
            <a:avLst/>
          </a:prstGeom>
        </p:spPr>
        <p:txBody>
          <a:bodyPr wrap="square">
            <a:spAutoFit/>
          </a:bodyPr>
          <a:lstStyle/>
          <a:p>
            <a:r>
              <a:rPr lang="zh-CN" altLang="en-US" sz="2400" dirty="0" smtClean="0"/>
              <a:t>利用冻结的手段，产品中心温度保持在</a:t>
            </a:r>
            <a:r>
              <a:rPr lang="en-US" altLang="zh-CN" sz="2400" dirty="0" smtClean="0"/>
              <a:t>-15 ℃</a:t>
            </a:r>
            <a:r>
              <a:rPr lang="zh-CN" altLang="en-US" sz="2400" dirty="0" smtClean="0"/>
              <a:t>以下，抑制微生物的繁殖。</a:t>
            </a:r>
            <a:endParaRPr lang="zh-CN" altLang="zh-CN" sz="2400" dirty="0"/>
          </a:p>
        </p:txBody>
      </p:sp>
      <p:sp>
        <p:nvSpPr>
          <p:cNvPr id="10" name="矩形 9"/>
          <p:cNvSpPr/>
          <p:nvPr/>
        </p:nvSpPr>
        <p:spPr>
          <a:xfrm>
            <a:off x="755576" y="4293096"/>
            <a:ext cx="7704856" cy="830997"/>
          </a:xfrm>
          <a:prstGeom prst="rect">
            <a:avLst/>
          </a:prstGeom>
        </p:spPr>
        <p:txBody>
          <a:bodyPr wrap="square">
            <a:spAutoFit/>
          </a:bodyPr>
          <a:lstStyle/>
          <a:p>
            <a:r>
              <a:rPr lang="zh-CN" altLang="en-US" sz="2400" dirty="0" smtClean="0"/>
              <a:t>使用气调包装，通过调整</a:t>
            </a:r>
            <a:r>
              <a:rPr lang="zh-CN" altLang="en-US" sz="2400" dirty="0" smtClean="0"/>
              <a:t>气体的</a:t>
            </a:r>
            <a:r>
              <a:rPr lang="zh-CN" altLang="en-US" sz="2400" dirty="0" smtClean="0"/>
              <a:t>比例，</a:t>
            </a:r>
            <a:r>
              <a:rPr lang="zh-CN" altLang="en-US" sz="2400" dirty="0" smtClean="0"/>
              <a:t>来抑制某些微生物的繁殖</a:t>
            </a:r>
            <a:endParaRPr lang="zh-CN" altLang="zh-CN" sz="2400" dirty="0"/>
          </a:p>
        </p:txBody>
      </p:sp>
      <p:sp>
        <p:nvSpPr>
          <p:cNvPr id="13" name="矩形 12"/>
          <p:cNvSpPr/>
          <p:nvPr/>
        </p:nvSpPr>
        <p:spPr>
          <a:xfrm>
            <a:off x="755576" y="3501008"/>
            <a:ext cx="7488832" cy="830997"/>
          </a:xfrm>
          <a:prstGeom prst="rect">
            <a:avLst/>
          </a:prstGeom>
        </p:spPr>
        <p:txBody>
          <a:bodyPr wrap="square">
            <a:spAutoFit/>
          </a:bodyPr>
          <a:lstStyle/>
          <a:p>
            <a:r>
              <a:rPr lang="zh-CN" altLang="en-US" sz="2400" dirty="0" smtClean="0"/>
              <a:t>所有产品均加包装，禁止裸露产品上市，减少运输过程中的污染</a:t>
            </a:r>
            <a:endParaRPr lang="zh-CN" altLang="zh-CN"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99592" y="2204865"/>
            <a:ext cx="7056784" cy="461665"/>
          </a:xfrm>
          <a:prstGeom prst="rect">
            <a:avLst/>
          </a:prstGeom>
          <a:noFill/>
          <a:ln w="9525">
            <a:noFill/>
          </a:ln>
        </p:spPr>
        <p:txBody>
          <a:bodyPr wrap="square" anchor="t">
            <a:spAutoFit/>
          </a:bodyPr>
          <a:lstStyle/>
          <a:p>
            <a:pPr eaLnBrk="0" hangingPunct="0"/>
            <a:r>
              <a:rPr lang="zh-CN" altLang="en-US" sz="2400" dirty="0" smtClean="0"/>
              <a:t>生物污染：微生物、寄生虫、昆虫及病毒的污染</a:t>
            </a:r>
            <a:endParaRPr lang="en-US" altLang="zh-CN" sz="2400" dirty="0">
              <a:latin typeface="Arial" pitchFamily="34" charset="0"/>
              <a:ea typeface="宋体" pitchFamily="2" charset="-122"/>
            </a:endParaRPr>
          </a:p>
        </p:txBody>
      </p:sp>
      <p:sp>
        <p:nvSpPr>
          <p:cNvPr id="61462" name="文本框 61461"/>
          <p:cNvSpPr txBox="1"/>
          <p:nvPr/>
        </p:nvSpPr>
        <p:spPr>
          <a:xfrm>
            <a:off x="683568" y="1412776"/>
            <a:ext cx="3956293" cy="461665"/>
          </a:xfrm>
          <a:prstGeom prst="rect">
            <a:avLst/>
          </a:prstGeom>
          <a:noFill/>
          <a:ln w="9525">
            <a:noFill/>
          </a:ln>
        </p:spPr>
        <p:txBody>
          <a:bodyPr wrap="square" anchor="t">
            <a:spAutoFit/>
          </a:bodyPr>
          <a:lstStyle/>
          <a:p>
            <a:pPr lvl="0" eaLnBrk="0" hangingPunct="0"/>
            <a:r>
              <a:rPr lang="zh-CN" altLang="en-US" sz="2400" b="1" dirty="0" smtClean="0">
                <a:latin typeface="+mj-ea"/>
                <a:ea typeface="+mj-ea"/>
                <a:sym typeface="+mn-ea"/>
              </a:rPr>
              <a:t>猪肉加工过程中的污染：</a:t>
            </a:r>
            <a:endParaRPr lang="en-US" altLang="zh-CN" sz="2400" b="1" dirty="0">
              <a:latin typeface="+mj-ea"/>
              <a:ea typeface="+mj-ea"/>
            </a:endParaRPr>
          </a:p>
        </p:txBody>
      </p:sp>
      <p:sp>
        <p:nvSpPr>
          <p:cNvPr id="61476" name="文本框 61475"/>
          <p:cNvSpPr txBox="1"/>
          <p:nvPr/>
        </p:nvSpPr>
        <p:spPr>
          <a:xfrm>
            <a:off x="611560" y="5013176"/>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35" name="文本框 34"/>
          <p:cNvSpPr txBox="1"/>
          <p:nvPr/>
        </p:nvSpPr>
        <p:spPr>
          <a:xfrm>
            <a:off x="971600" y="3068960"/>
            <a:ext cx="7776864" cy="1200329"/>
          </a:xfrm>
          <a:prstGeom prst="rect">
            <a:avLst/>
          </a:prstGeom>
          <a:noFill/>
          <a:ln w="9525">
            <a:noFill/>
          </a:ln>
        </p:spPr>
        <p:txBody>
          <a:bodyPr wrap="square" anchor="t">
            <a:spAutoFit/>
          </a:bodyPr>
          <a:lstStyle/>
          <a:p>
            <a:r>
              <a:rPr lang="zh-CN" altLang="en-US" sz="2400" dirty="0" smtClean="0"/>
              <a:t>化学污染：重金属、农药残留、兽药残留及食品容器、包装材料、运输工具等接触肉品时溶入肉品中的有害物质</a:t>
            </a:r>
            <a:endParaRPr lang="en-US" altLang="zh-CN" sz="2400" dirty="0" smtClean="0"/>
          </a:p>
        </p:txBody>
      </p:sp>
      <p:sp>
        <p:nvSpPr>
          <p:cNvPr id="10" name="矩形 9"/>
          <p:cNvSpPr/>
          <p:nvPr/>
        </p:nvSpPr>
        <p:spPr>
          <a:xfrm>
            <a:off x="1043608" y="4869160"/>
            <a:ext cx="7200800" cy="461665"/>
          </a:xfrm>
          <a:prstGeom prst="rect">
            <a:avLst/>
          </a:prstGeom>
        </p:spPr>
        <p:txBody>
          <a:bodyPr wrap="square">
            <a:spAutoFit/>
          </a:bodyPr>
          <a:lstStyle/>
          <a:p>
            <a:r>
              <a:rPr lang="zh-CN" altLang="en-US" sz="2400" dirty="0" smtClean="0"/>
              <a:t>物理污染：加工过程中产生的异物污染</a:t>
            </a:r>
            <a:endParaRPr lang="zh-CN" alt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27584" y="2132856"/>
            <a:ext cx="7128792" cy="461665"/>
          </a:xfrm>
          <a:prstGeom prst="rect">
            <a:avLst/>
          </a:prstGeom>
          <a:noFill/>
          <a:ln w="9525">
            <a:noFill/>
          </a:ln>
        </p:spPr>
        <p:txBody>
          <a:bodyPr wrap="square" anchor="t">
            <a:spAutoFit/>
          </a:bodyPr>
          <a:lstStyle/>
          <a:p>
            <a:r>
              <a:rPr lang="zh-CN" altLang="en-US" sz="2400" dirty="0" smtClean="0"/>
              <a:t>指示菌</a:t>
            </a:r>
            <a:endParaRPr lang="en-US" altLang="zh-CN" sz="2400" dirty="0" smtClean="0"/>
          </a:p>
        </p:txBody>
      </p:sp>
      <p:sp>
        <p:nvSpPr>
          <p:cNvPr id="61462" name="文本框 61461"/>
          <p:cNvSpPr txBox="1"/>
          <p:nvPr/>
        </p:nvSpPr>
        <p:spPr>
          <a:xfrm>
            <a:off x="683568" y="1412776"/>
            <a:ext cx="4824536"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猪肉加工过程中关注的微生物</a:t>
            </a:r>
            <a:endParaRPr lang="en-US" altLang="zh-CN" sz="2400" b="1" dirty="0">
              <a:latin typeface="Arial" pitchFamily="34" charset="0"/>
              <a:ea typeface="宋体" pitchFamily="2" charset="-122"/>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9" name="矩形 8"/>
          <p:cNvSpPr/>
          <p:nvPr/>
        </p:nvSpPr>
        <p:spPr>
          <a:xfrm>
            <a:off x="827584" y="2996952"/>
            <a:ext cx="7344816" cy="461665"/>
          </a:xfrm>
          <a:prstGeom prst="rect">
            <a:avLst/>
          </a:prstGeom>
        </p:spPr>
        <p:txBody>
          <a:bodyPr wrap="square">
            <a:spAutoFit/>
          </a:bodyPr>
          <a:lstStyle/>
          <a:p>
            <a:r>
              <a:rPr lang="zh-CN" altLang="en-US" sz="2400" dirty="0" smtClean="0"/>
              <a:t>腐败菌</a:t>
            </a:r>
            <a:endParaRPr lang="en-US" altLang="zh-CN" sz="2400" dirty="0" smtClean="0"/>
          </a:p>
        </p:txBody>
      </p:sp>
      <p:sp>
        <p:nvSpPr>
          <p:cNvPr id="13" name="矩形 12"/>
          <p:cNvSpPr/>
          <p:nvPr/>
        </p:nvSpPr>
        <p:spPr>
          <a:xfrm>
            <a:off x="1547664" y="4869160"/>
            <a:ext cx="4572000" cy="369332"/>
          </a:xfrm>
          <a:prstGeom prst="rect">
            <a:avLst/>
          </a:prstGeom>
        </p:spPr>
        <p:txBody>
          <a:bodyPr>
            <a:spAutoFit/>
          </a:bodyPr>
          <a:lstStyle/>
          <a:p>
            <a:r>
              <a:rPr lang="zh-CN" altLang="en-US" dirty="0" smtClean="0"/>
              <a:t>；</a:t>
            </a:r>
            <a:endParaRPr lang="zh-CN" altLang="en-US" dirty="0"/>
          </a:p>
        </p:txBody>
      </p:sp>
      <p:sp>
        <p:nvSpPr>
          <p:cNvPr id="14" name="矩形 13"/>
          <p:cNvSpPr/>
          <p:nvPr/>
        </p:nvSpPr>
        <p:spPr>
          <a:xfrm>
            <a:off x="827584" y="3933056"/>
            <a:ext cx="1107996" cy="461665"/>
          </a:xfrm>
          <a:prstGeom prst="rect">
            <a:avLst/>
          </a:prstGeom>
        </p:spPr>
        <p:txBody>
          <a:bodyPr wrap="square">
            <a:spAutoFit/>
          </a:bodyPr>
          <a:lstStyle/>
          <a:p>
            <a:r>
              <a:rPr lang="zh-CN" altLang="en-US" sz="2400" dirty="0" smtClean="0"/>
              <a:t>致病菌</a:t>
            </a:r>
            <a:endParaRPr lang="zh-CN" alt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27584" y="2132856"/>
            <a:ext cx="7128792" cy="830997"/>
          </a:xfrm>
          <a:prstGeom prst="rect">
            <a:avLst/>
          </a:prstGeom>
          <a:noFill/>
          <a:ln w="9525">
            <a:noFill/>
          </a:ln>
        </p:spPr>
        <p:txBody>
          <a:bodyPr wrap="square" anchor="t">
            <a:spAutoFit/>
          </a:bodyPr>
          <a:lstStyle/>
          <a:p>
            <a:r>
              <a:rPr lang="zh-CN" altLang="en-US" sz="2400" dirty="0" smtClean="0"/>
              <a:t>指示菌：在常规安全卫生检测中，用以指示检验样品卫生状况及安全性的指示性微生物。</a:t>
            </a:r>
            <a:endParaRPr lang="en-US" altLang="zh-CN" sz="2400" dirty="0" smtClean="0"/>
          </a:p>
        </p:txBody>
      </p:sp>
      <p:sp>
        <p:nvSpPr>
          <p:cNvPr id="61462" name="文本框 61461"/>
          <p:cNvSpPr txBox="1"/>
          <p:nvPr/>
        </p:nvSpPr>
        <p:spPr>
          <a:xfrm>
            <a:off x="683568" y="1412776"/>
            <a:ext cx="4824536"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指示菌</a:t>
            </a:r>
            <a:endParaRPr lang="en-US" altLang="zh-CN" sz="2400" b="1" dirty="0">
              <a:latin typeface="Arial" pitchFamily="34" charset="0"/>
              <a:ea typeface="宋体" pitchFamily="2" charset="-122"/>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13" name="矩形 12"/>
          <p:cNvSpPr/>
          <p:nvPr/>
        </p:nvSpPr>
        <p:spPr>
          <a:xfrm>
            <a:off x="899592" y="4941168"/>
            <a:ext cx="7272808" cy="830997"/>
          </a:xfrm>
          <a:prstGeom prst="rect">
            <a:avLst/>
          </a:prstGeom>
        </p:spPr>
        <p:txBody>
          <a:bodyPr wrap="square">
            <a:spAutoFit/>
          </a:bodyPr>
          <a:lstStyle/>
          <a:p>
            <a:r>
              <a:rPr lang="en-US" altLang="zh-CN" sz="2400" dirty="0" smtClean="0"/>
              <a:t>C</a:t>
            </a:r>
            <a:r>
              <a:rPr lang="zh-CN" altLang="en-US" sz="2400" dirty="0" smtClean="0"/>
              <a:t>、其他指示菌：包括某些特定环境不能检出的菌类，如特定菌、某些致病菌或其他指示性微生物。</a:t>
            </a:r>
            <a:endParaRPr lang="zh-CN" altLang="en-US" sz="2400" dirty="0"/>
          </a:p>
        </p:txBody>
      </p:sp>
      <p:sp>
        <p:nvSpPr>
          <p:cNvPr id="14" name="矩形 13"/>
          <p:cNvSpPr/>
          <p:nvPr/>
        </p:nvSpPr>
        <p:spPr>
          <a:xfrm>
            <a:off x="971600" y="4221088"/>
            <a:ext cx="6912768" cy="461665"/>
          </a:xfrm>
          <a:prstGeom prst="rect">
            <a:avLst/>
          </a:prstGeom>
        </p:spPr>
        <p:txBody>
          <a:bodyPr wrap="square">
            <a:spAutoFit/>
          </a:bodyPr>
          <a:lstStyle/>
          <a:p>
            <a:r>
              <a:rPr lang="en-US" altLang="zh-CN" sz="2400" dirty="0" smtClean="0"/>
              <a:t>B</a:t>
            </a:r>
            <a:r>
              <a:rPr lang="zh-CN" altLang="en-US" sz="2400" dirty="0" smtClean="0"/>
              <a:t>、特指粪便污染的指示菌，主要指大肠菌群。</a:t>
            </a:r>
            <a:endParaRPr lang="en-US" altLang="zh-CN" sz="2400" dirty="0" smtClean="0"/>
          </a:p>
        </p:txBody>
      </p:sp>
      <p:sp>
        <p:nvSpPr>
          <p:cNvPr id="15" name="矩形 14"/>
          <p:cNvSpPr/>
          <p:nvPr/>
        </p:nvSpPr>
        <p:spPr>
          <a:xfrm>
            <a:off x="971600" y="3140968"/>
            <a:ext cx="6624736" cy="830997"/>
          </a:xfrm>
          <a:prstGeom prst="rect">
            <a:avLst/>
          </a:prstGeom>
        </p:spPr>
        <p:txBody>
          <a:bodyPr wrap="square">
            <a:spAutoFit/>
          </a:bodyPr>
          <a:lstStyle/>
          <a:p>
            <a:r>
              <a:rPr lang="en-US" altLang="zh-CN" sz="2400" dirty="0" smtClean="0"/>
              <a:t>A</a:t>
            </a:r>
            <a:r>
              <a:rPr lang="zh-CN" altLang="en-US" sz="2400" dirty="0" smtClean="0"/>
              <a:t>、评价被检样品的一般卫生质量、污染程度以及安全性，最常用的菌落总数、霉菌和酵母菌素</a:t>
            </a:r>
            <a:endParaRPr lang="en-US" altLang="zh-CN" sz="24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27584" y="2132856"/>
            <a:ext cx="7128792" cy="830997"/>
          </a:xfrm>
          <a:prstGeom prst="rect">
            <a:avLst/>
          </a:prstGeom>
          <a:noFill/>
          <a:ln w="9525">
            <a:noFill/>
          </a:ln>
        </p:spPr>
        <p:txBody>
          <a:bodyPr wrap="square" anchor="t">
            <a:spAutoFit/>
          </a:bodyPr>
          <a:lstStyle/>
          <a:p>
            <a:r>
              <a:rPr lang="zh-CN" altLang="en-AU" sz="2400" dirty="0" smtClean="0">
                <a:latin typeface="华文新魏" pitchFamily="2" charset="-122"/>
                <a:ea typeface="华文新魏" pitchFamily="2" charset="-122"/>
              </a:rPr>
              <a:t>腐败菌会使产品变质或受到它的污染后产生不愉快的气味</a:t>
            </a:r>
            <a:r>
              <a:rPr lang="en-AU" altLang="zh-CN" sz="2400" dirty="0" smtClean="0">
                <a:latin typeface="华文新魏" pitchFamily="2" charset="-122"/>
                <a:ea typeface="华文新魏" pitchFamily="2" charset="-122"/>
              </a:rPr>
              <a:t>,</a:t>
            </a:r>
            <a:r>
              <a:rPr lang="zh-CN" altLang="en-AU" sz="2400" dirty="0" smtClean="0">
                <a:latin typeface="华文新魏" pitchFamily="2" charset="-122"/>
                <a:ea typeface="华文新魏" pitchFamily="2" charset="-122"/>
              </a:rPr>
              <a:t>它们会缩短产品的货架期</a:t>
            </a:r>
            <a:r>
              <a:rPr lang="en-AU" altLang="zh-CN" sz="2400" dirty="0" smtClean="0">
                <a:latin typeface="华文新魏" pitchFamily="2" charset="-122"/>
                <a:ea typeface="华文新魏" pitchFamily="2" charset="-122"/>
              </a:rPr>
              <a:t>.</a:t>
            </a:r>
          </a:p>
        </p:txBody>
      </p:sp>
      <p:sp>
        <p:nvSpPr>
          <p:cNvPr id="61462" name="文本框 61461"/>
          <p:cNvSpPr txBox="1"/>
          <p:nvPr/>
        </p:nvSpPr>
        <p:spPr>
          <a:xfrm>
            <a:off x="683568" y="1412776"/>
            <a:ext cx="4824536" cy="461665"/>
          </a:xfrm>
          <a:prstGeom prst="rect">
            <a:avLst/>
          </a:prstGeom>
          <a:noFill/>
          <a:ln w="9525">
            <a:noFill/>
          </a:ln>
        </p:spPr>
        <p:txBody>
          <a:bodyPr wrap="square" anchor="t">
            <a:spAutoFit/>
          </a:bodyPr>
          <a:lstStyle/>
          <a:p>
            <a:pPr lvl="0" eaLnBrk="0" hangingPunct="0"/>
            <a:r>
              <a:rPr lang="zh-CN" altLang="en-US" sz="2400" b="1" dirty="0" smtClean="0">
                <a:latin typeface="华文新魏" pitchFamily="2" charset="-122"/>
                <a:ea typeface="华文新魏" pitchFamily="2" charset="-122"/>
              </a:rPr>
              <a:t>腐败菌</a:t>
            </a:r>
            <a:endParaRPr lang="en-US" altLang="zh-CN" sz="2400" b="1" dirty="0">
              <a:latin typeface="华文新魏" pitchFamily="2" charset="-122"/>
              <a:ea typeface="华文新魏" pitchFamily="2" charset="-122"/>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15" name="矩形 14"/>
          <p:cNvSpPr/>
          <p:nvPr/>
        </p:nvSpPr>
        <p:spPr>
          <a:xfrm>
            <a:off x="899592" y="3140968"/>
            <a:ext cx="7272808" cy="461665"/>
          </a:xfrm>
          <a:prstGeom prst="rect">
            <a:avLst/>
          </a:prstGeom>
        </p:spPr>
        <p:txBody>
          <a:bodyPr wrap="square">
            <a:spAutoFit/>
          </a:bodyPr>
          <a:lstStyle/>
          <a:p>
            <a:r>
              <a:rPr lang="zh-CN" altLang="en-AU" sz="2400" dirty="0" smtClean="0">
                <a:latin typeface="华文新魏" pitchFamily="2" charset="-122"/>
                <a:ea typeface="华文新魏" pitchFamily="2" charset="-122"/>
              </a:rPr>
              <a:t>腐败菌包括假单孢菌</a:t>
            </a:r>
            <a:r>
              <a:rPr lang="en-AU" altLang="zh-CN" sz="2400" dirty="0" smtClean="0">
                <a:latin typeface="华文新魏" pitchFamily="2" charset="-122"/>
                <a:ea typeface="华文新魏" pitchFamily="2" charset="-122"/>
              </a:rPr>
              <a:t>,</a:t>
            </a:r>
            <a:r>
              <a:rPr lang="zh-CN" altLang="en-AU" sz="2400" dirty="0" smtClean="0">
                <a:latin typeface="华文新魏" pitchFamily="2" charset="-122"/>
                <a:ea typeface="华文新魏" pitchFamily="2" charset="-122"/>
              </a:rPr>
              <a:t>酵母菌</a:t>
            </a:r>
            <a:r>
              <a:rPr lang="en-AU" altLang="zh-CN" sz="2400" dirty="0" smtClean="0">
                <a:latin typeface="华文新魏" pitchFamily="2" charset="-122"/>
                <a:ea typeface="华文新魏" pitchFamily="2" charset="-122"/>
              </a:rPr>
              <a:t>,</a:t>
            </a:r>
            <a:r>
              <a:rPr lang="zh-CN" altLang="en-AU" sz="2400" dirty="0" smtClean="0">
                <a:latin typeface="华文新魏" pitchFamily="2" charset="-122"/>
                <a:ea typeface="华文新魏" pitchFamily="2" charset="-122"/>
              </a:rPr>
              <a:t>霉菌和大肠杆菌</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27584" y="2132856"/>
            <a:ext cx="7128792" cy="461665"/>
          </a:xfrm>
          <a:prstGeom prst="rect">
            <a:avLst/>
          </a:prstGeom>
          <a:noFill/>
          <a:ln w="9525">
            <a:noFill/>
          </a:ln>
        </p:spPr>
        <p:txBody>
          <a:bodyPr wrap="square" anchor="t">
            <a:spAutoFit/>
          </a:bodyPr>
          <a:lstStyle/>
          <a:p>
            <a:r>
              <a:rPr lang="zh-CN" altLang="en-GB" sz="2400" b="1" dirty="0" smtClean="0">
                <a:latin typeface="华文新魏" pitchFamily="2" charset="-122"/>
                <a:ea typeface="华文新魏" pitchFamily="2" charset="-122"/>
              </a:rPr>
              <a:t>致病</a:t>
            </a:r>
            <a:r>
              <a:rPr lang="zh-CN" altLang="en-AU" sz="2400" b="1" dirty="0" smtClean="0">
                <a:latin typeface="华文新魏" pitchFamily="2" charset="-122"/>
                <a:ea typeface="华文新魏" pitchFamily="2" charset="-122"/>
              </a:rPr>
              <a:t>菌是指如果被人体吸收到一定程度会使人</a:t>
            </a:r>
            <a:r>
              <a:rPr lang="zh-CN" altLang="en-GB" sz="2400" b="1" dirty="0" smtClean="0">
                <a:latin typeface="华文新魏" pitchFamily="2" charset="-122"/>
                <a:ea typeface="华文新魏" pitchFamily="2" charset="-122"/>
              </a:rPr>
              <a:t>致病</a:t>
            </a:r>
            <a:r>
              <a:rPr lang="zh-CN" altLang="en-US" sz="2400" b="1" dirty="0" smtClean="0">
                <a:latin typeface="华文新魏" pitchFamily="2" charset="-122"/>
                <a:ea typeface="华文新魏" pitchFamily="2" charset="-122"/>
              </a:rPr>
              <a:t>。</a:t>
            </a:r>
            <a:endParaRPr lang="en-US" altLang="zh-CN" sz="2400" b="1" dirty="0" smtClean="0">
              <a:latin typeface="华文新魏" pitchFamily="2" charset="-122"/>
              <a:ea typeface="华文新魏" pitchFamily="2" charset="-122"/>
            </a:endParaRPr>
          </a:p>
        </p:txBody>
      </p:sp>
      <p:sp>
        <p:nvSpPr>
          <p:cNvPr id="61462" name="文本框 61461"/>
          <p:cNvSpPr txBox="1"/>
          <p:nvPr/>
        </p:nvSpPr>
        <p:spPr>
          <a:xfrm>
            <a:off x="683568" y="1412776"/>
            <a:ext cx="4824536" cy="461665"/>
          </a:xfrm>
          <a:prstGeom prst="rect">
            <a:avLst/>
          </a:prstGeom>
          <a:noFill/>
          <a:ln w="9525">
            <a:noFill/>
          </a:ln>
        </p:spPr>
        <p:txBody>
          <a:bodyPr wrap="square" anchor="t">
            <a:spAutoFit/>
          </a:bodyPr>
          <a:lstStyle/>
          <a:p>
            <a:pPr lvl="0" eaLnBrk="0" hangingPunct="0"/>
            <a:r>
              <a:rPr lang="zh-CN" altLang="en-US" sz="2400" b="1" dirty="0" smtClean="0">
                <a:latin typeface="华文新魏" pitchFamily="2" charset="-122"/>
                <a:ea typeface="华文新魏" pitchFamily="2" charset="-122"/>
              </a:rPr>
              <a:t>致病菌</a:t>
            </a:r>
            <a:endParaRPr lang="en-US" altLang="zh-CN" sz="2400" b="1" dirty="0">
              <a:latin typeface="华文新魏" pitchFamily="2" charset="-122"/>
              <a:ea typeface="华文新魏" pitchFamily="2" charset="-122"/>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15" name="矩形 14"/>
          <p:cNvSpPr/>
          <p:nvPr/>
        </p:nvSpPr>
        <p:spPr>
          <a:xfrm>
            <a:off x="899592" y="3140968"/>
            <a:ext cx="7272808" cy="3046988"/>
          </a:xfrm>
          <a:prstGeom prst="rect">
            <a:avLst/>
          </a:prstGeom>
        </p:spPr>
        <p:txBody>
          <a:bodyPr wrap="square">
            <a:spAutoFit/>
          </a:bodyPr>
          <a:lstStyle/>
          <a:p>
            <a:r>
              <a:rPr lang="zh-CN" altLang="en-US" sz="2400" b="1" dirty="0" smtClean="0">
                <a:latin typeface="+mn-ea"/>
              </a:rPr>
              <a:t>猪肉中常见的致病菌有：</a:t>
            </a:r>
            <a:endParaRPr lang="en-US" altLang="zh-CN" sz="2400" b="1" dirty="0" smtClean="0">
              <a:latin typeface="+mn-ea"/>
            </a:endParaRPr>
          </a:p>
          <a:p>
            <a:r>
              <a:rPr lang="en-AU" altLang="zh-CN" sz="2400" dirty="0" smtClean="0">
                <a:latin typeface="+mn-ea"/>
              </a:rPr>
              <a:t>Salmonella </a:t>
            </a:r>
            <a:r>
              <a:rPr lang="zh-CN" altLang="en-AU" sz="2400" dirty="0" smtClean="0">
                <a:latin typeface="+mn-ea"/>
              </a:rPr>
              <a:t>沙门氏菌</a:t>
            </a:r>
          </a:p>
          <a:p>
            <a:r>
              <a:rPr lang="en-AU" altLang="zh-CN" sz="2400" dirty="0" smtClean="0">
                <a:latin typeface="+mn-ea"/>
              </a:rPr>
              <a:t>Campylobacter </a:t>
            </a:r>
            <a:r>
              <a:rPr lang="zh-CN" altLang="en-AU" sz="2400" dirty="0" smtClean="0">
                <a:latin typeface="+mn-ea"/>
              </a:rPr>
              <a:t>空曲弯曲菌</a:t>
            </a:r>
          </a:p>
          <a:p>
            <a:r>
              <a:rPr lang="en-AU" altLang="zh-CN" sz="2400" dirty="0" err="1" smtClean="0">
                <a:latin typeface="+mn-ea"/>
              </a:rPr>
              <a:t>Listeria</a:t>
            </a:r>
            <a:r>
              <a:rPr lang="en-AU" altLang="zh-CN" sz="2400" dirty="0" smtClean="0">
                <a:latin typeface="+mn-ea"/>
              </a:rPr>
              <a:t> </a:t>
            </a:r>
            <a:r>
              <a:rPr lang="zh-CN" altLang="en-AU" sz="2400" dirty="0" smtClean="0">
                <a:latin typeface="+mn-ea"/>
              </a:rPr>
              <a:t>李斯特菌</a:t>
            </a:r>
          </a:p>
          <a:p>
            <a:r>
              <a:rPr lang="en-AU" altLang="zh-CN" sz="2400" dirty="0" smtClean="0">
                <a:latin typeface="+mn-ea"/>
              </a:rPr>
              <a:t>Staphylococcus </a:t>
            </a:r>
            <a:r>
              <a:rPr lang="zh-CN" altLang="en-AU" sz="2400" dirty="0" smtClean="0">
                <a:latin typeface="+mn-ea"/>
              </a:rPr>
              <a:t>葡萄球菌</a:t>
            </a:r>
          </a:p>
          <a:p>
            <a:r>
              <a:rPr lang="en-AU" altLang="zh-CN" sz="2400" dirty="0" smtClean="0">
                <a:latin typeface="+mn-ea"/>
              </a:rPr>
              <a:t>E coli </a:t>
            </a:r>
            <a:r>
              <a:rPr lang="zh-CN" altLang="en-AU" sz="2400" dirty="0" smtClean="0">
                <a:latin typeface="+mn-ea"/>
              </a:rPr>
              <a:t>埃希氏大肠杆菌</a:t>
            </a:r>
            <a:endParaRPr lang="en-AU" altLang="zh-CN" sz="2400" dirty="0" smtClean="0">
              <a:latin typeface="+mn-ea"/>
            </a:endParaRPr>
          </a:p>
          <a:p>
            <a:r>
              <a:rPr lang="en-AU" altLang="zh-CN" sz="2400" dirty="0" smtClean="0">
                <a:latin typeface="+mn-ea"/>
              </a:rPr>
              <a:t>Bacillus cereus </a:t>
            </a:r>
            <a:r>
              <a:rPr lang="zh-CN" altLang="en-AU" sz="2400" dirty="0" smtClean="0">
                <a:latin typeface="+mn-ea"/>
              </a:rPr>
              <a:t>蜡状芽孢杆菌</a:t>
            </a:r>
          </a:p>
          <a:p>
            <a:r>
              <a:rPr lang="en-AU" altLang="zh-CN" sz="2400" dirty="0" smtClean="0">
                <a:latin typeface="+mn-ea"/>
              </a:rPr>
              <a:t>Clostridium </a:t>
            </a:r>
            <a:r>
              <a:rPr lang="en-AU" altLang="zh-CN" sz="2400" dirty="0" err="1" smtClean="0">
                <a:latin typeface="+mn-ea"/>
              </a:rPr>
              <a:t>perfringens</a:t>
            </a:r>
            <a:r>
              <a:rPr lang="en-AU" altLang="zh-CN" sz="2400" dirty="0" smtClean="0">
                <a:latin typeface="+mn-ea"/>
              </a:rPr>
              <a:t> </a:t>
            </a:r>
            <a:r>
              <a:rPr lang="zh-CN" altLang="en-AU" sz="2400" dirty="0" smtClean="0">
                <a:latin typeface="+mn-ea"/>
              </a:rPr>
              <a:t>产气荚膜梭状芽孢杆菌</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27584" y="2132856"/>
            <a:ext cx="7128792" cy="461665"/>
          </a:xfrm>
          <a:prstGeom prst="rect">
            <a:avLst/>
          </a:prstGeom>
          <a:noFill/>
          <a:ln w="9525">
            <a:noFill/>
          </a:ln>
        </p:spPr>
        <p:txBody>
          <a:bodyPr wrap="square" anchor="t">
            <a:spAutoFit/>
          </a:bodyPr>
          <a:lstStyle/>
          <a:p>
            <a:r>
              <a:rPr lang="zh-CN" altLang="en-US" sz="2400" dirty="0" smtClean="0"/>
              <a:t>指示菌：菌落总数、大肠菌群</a:t>
            </a:r>
            <a:endParaRPr lang="en-US" altLang="zh-CN" sz="2400" dirty="0" smtClean="0"/>
          </a:p>
        </p:txBody>
      </p:sp>
      <p:sp>
        <p:nvSpPr>
          <p:cNvPr id="61462" name="文本框 61461"/>
          <p:cNvSpPr txBox="1"/>
          <p:nvPr/>
        </p:nvSpPr>
        <p:spPr>
          <a:xfrm>
            <a:off x="683568" y="1412776"/>
            <a:ext cx="4824536"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实验室常规微生物检测</a:t>
            </a:r>
            <a:endParaRPr lang="en-US" altLang="zh-CN" sz="2400" b="1" dirty="0">
              <a:latin typeface="Arial" pitchFamily="34" charset="0"/>
              <a:ea typeface="宋体" pitchFamily="2" charset="-122"/>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14" name="矩形 13"/>
          <p:cNvSpPr/>
          <p:nvPr/>
        </p:nvSpPr>
        <p:spPr>
          <a:xfrm>
            <a:off x="971600" y="3789040"/>
            <a:ext cx="6912768" cy="461665"/>
          </a:xfrm>
          <a:prstGeom prst="rect">
            <a:avLst/>
          </a:prstGeom>
        </p:spPr>
        <p:txBody>
          <a:bodyPr wrap="square">
            <a:spAutoFit/>
          </a:bodyPr>
          <a:lstStyle/>
          <a:p>
            <a:r>
              <a:rPr lang="zh-CN" altLang="en-US" sz="2400" dirty="0" smtClean="0"/>
              <a:t>方法：建立一个有效的微生物监控程序</a:t>
            </a:r>
            <a:endParaRPr lang="en-US" altLang="zh-CN" sz="2400" dirty="0" smtClean="0"/>
          </a:p>
        </p:txBody>
      </p:sp>
      <p:sp>
        <p:nvSpPr>
          <p:cNvPr id="15" name="矩形 14"/>
          <p:cNvSpPr/>
          <p:nvPr/>
        </p:nvSpPr>
        <p:spPr>
          <a:xfrm>
            <a:off x="899592" y="2852936"/>
            <a:ext cx="7272808" cy="830997"/>
          </a:xfrm>
          <a:prstGeom prst="rect">
            <a:avLst/>
          </a:prstGeom>
        </p:spPr>
        <p:txBody>
          <a:bodyPr wrap="square">
            <a:spAutoFit/>
          </a:bodyPr>
          <a:lstStyle/>
          <a:p>
            <a:r>
              <a:rPr lang="zh-CN" altLang="en-US" sz="2400" dirty="0" smtClean="0"/>
              <a:t>检测目的：验证或评估目标微生物控制程序的有效性，确保质量安全体系持续改进</a:t>
            </a:r>
            <a:endParaRPr lang="en-US" altLang="zh-CN" sz="24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27584" y="3645024"/>
            <a:ext cx="7128792" cy="830997"/>
          </a:xfrm>
          <a:prstGeom prst="rect">
            <a:avLst/>
          </a:prstGeom>
          <a:noFill/>
          <a:ln w="9525">
            <a:noFill/>
          </a:ln>
        </p:spPr>
        <p:txBody>
          <a:bodyPr wrap="square" anchor="t">
            <a:spAutoFit/>
          </a:bodyPr>
          <a:lstStyle/>
          <a:p>
            <a:r>
              <a:rPr lang="zh-CN" altLang="en-US" sz="2400" dirty="0" smtClean="0"/>
              <a:t>环境微生物监控：评判加工过程的卫生控制状况找出可能存在的污染源</a:t>
            </a:r>
            <a:endParaRPr lang="en-US" altLang="zh-CN" sz="2400" dirty="0" smtClean="0"/>
          </a:p>
        </p:txBody>
      </p:sp>
      <p:sp>
        <p:nvSpPr>
          <p:cNvPr id="61462" name="文本框 61461"/>
          <p:cNvSpPr txBox="1"/>
          <p:nvPr/>
        </p:nvSpPr>
        <p:spPr>
          <a:xfrm>
            <a:off x="683568" y="1484784"/>
            <a:ext cx="4824536"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微生物监控的范围</a:t>
            </a:r>
            <a:endParaRPr lang="en-US" altLang="zh-CN" sz="2400" b="1" dirty="0">
              <a:latin typeface="Arial" pitchFamily="34" charset="0"/>
              <a:ea typeface="宋体" pitchFamily="2" charset="-122"/>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15" name="矩形 14"/>
          <p:cNvSpPr/>
          <p:nvPr/>
        </p:nvSpPr>
        <p:spPr>
          <a:xfrm>
            <a:off x="827584" y="2276872"/>
            <a:ext cx="7272808" cy="830997"/>
          </a:xfrm>
          <a:prstGeom prst="rect">
            <a:avLst/>
          </a:prstGeom>
        </p:spPr>
        <p:txBody>
          <a:bodyPr wrap="square">
            <a:spAutoFit/>
          </a:bodyPr>
          <a:lstStyle/>
          <a:p>
            <a:r>
              <a:rPr lang="zh-CN" altLang="en-US" sz="2400" dirty="0" smtClean="0"/>
              <a:t>微生物监控主要包括环境微生物监控和过程微生物监控</a:t>
            </a:r>
            <a:endParaRPr lang="en-US" altLang="zh-CN" sz="24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99592" y="3429000"/>
            <a:ext cx="7200800" cy="830997"/>
          </a:xfrm>
          <a:prstGeom prst="rect">
            <a:avLst/>
          </a:prstGeom>
          <a:noFill/>
          <a:ln w="9525">
            <a:noFill/>
          </a:ln>
        </p:spPr>
        <p:txBody>
          <a:bodyPr wrap="square" anchor="t">
            <a:spAutoFit/>
          </a:bodyPr>
          <a:lstStyle/>
          <a:p>
            <a:r>
              <a:rPr lang="zh-CN" altLang="en-US" sz="2400" dirty="0" smtClean="0"/>
              <a:t>与食品或食品接触表面邻近的接触表面：设备外表面、支架表面、控制面板、零件车等接触表面</a:t>
            </a:r>
            <a:endParaRPr lang="en-US" altLang="zh-CN" sz="2400" dirty="0" smtClean="0"/>
          </a:p>
        </p:txBody>
      </p:sp>
      <p:sp>
        <p:nvSpPr>
          <p:cNvPr id="61462" name="文本框 61461"/>
          <p:cNvSpPr txBox="1"/>
          <p:nvPr/>
        </p:nvSpPr>
        <p:spPr>
          <a:xfrm>
            <a:off x="683568" y="1484784"/>
            <a:ext cx="4824536"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环境微生物监控的对象</a:t>
            </a:r>
            <a:endParaRPr lang="en-US" altLang="zh-CN" sz="2400" b="1" dirty="0">
              <a:latin typeface="Arial" pitchFamily="34" charset="0"/>
              <a:ea typeface="宋体" pitchFamily="2" charset="-122"/>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14" name="矩形 13"/>
          <p:cNvSpPr/>
          <p:nvPr/>
        </p:nvSpPr>
        <p:spPr>
          <a:xfrm>
            <a:off x="755576" y="2204864"/>
            <a:ext cx="7416824" cy="830997"/>
          </a:xfrm>
          <a:prstGeom prst="rect">
            <a:avLst/>
          </a:prstGeom>
        </p:spPr>
        <p:txBody>
          <a:bodyPr wrap="square">
            <a:spAutoFit/>
          </a:bodyPr>
          <a:lstStyle/>
          <a:p>
            <a:r>
              <a:rPr lang="zh-CN" altLang="en-US" sz="2400" dirty="0" smtClean="0"/>
              <a:t>食品接触表面：食品加工人员的手、工作服、传送带、工器具及其他直接接触食品的设备表面</a:t>
            </a:r>
            <a:endParaRPr lang="en-US" altLang="zh-CN" sz="2400" dirty="0" smtClean="0"/>
          </a:p>
        </p:txBody>
      </p:sp>
      <p:sp>
        <p:nvSpPr>
          <p:cNvPr id="15" name="矩形 14"/>
          <p:cNvSpPr/>
          <p:nvPr/>
        </p:nvSpPr>
        <p:spPr>
          <a:xfrm>
            <a:off x="1043608" y="4725144"/>
            <a:ext cx="7272808" cy="461665"/>
          </a:xfrm>
          <a:prstGeom prst="rect">
            <a:avLst/>
          </a:prstGeom>
        </p:spPr>
        <p:txBody>
          <a:bodyPr wrap="square">
            <a:spAutoFit/>
          </a:bodyPr>
          <a:lstStyle/>
          <a:p>
            <a:r>
              <a:rPr lang="zh-CN" altLang="en-US" sz="2400" dirty="0" smtClean="0"/>
              <a:t>加工区域内的环境空气：靠近裸露产品的位置</a:t>
            </a:r>
            <a:endParaRPr lang="en-US" altLang="zh-CN" sz="24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2" name="文本框 61461"/>
          <p:cNvSpPr txBox="1"/>
          <p:nvPr/>
        </p:nvSpPr>
        <p:spPr>
          <a:xfrm>
            <a:off x="683568" y="1484784"/>
            <a:ext cx="4824536"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环境微生物的监控</a:t>
            </a:r>
            <a:endParaRPr lang="en-US" altLang="zh-CN" sz="2400" b="1" dirty="0">
              <a:latin typeface="Arial" pitchFamily="34" charset="0"/>
              <a:ea typeface="宋体" pitchFamily="2" charset="-122"/>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14" name="矩形 13"/>
          <p:cNvSpPr/>
          <p:nvPr/>
        </p:nvSpPr>
        <p:spPr>
          <a:xfrm>
            <a:off x="755576" y="2996952"/>
            <a:ext cx="6912768" cy="461665"/>
          </a:xfrm>
          <a:prstGeom prst="rect">
            <a:avLst/>
          </a:prstGeom>
        </p:spPr>
        <p:txBody>
          <a:bodyPr wrap="square">
            <a:spAutoFit/>
          </a:bodyPr>
          <a:lstStyle/>
          <a:p>
            <a:r>
              <a:rPr lang="zh-CN" altLang="en-US" sz="2400" dirty="0" smtClean="0"/>
              <a:t>监控的项目以指示菌为主</a:t>
            </a:r>
            <a:endParaRPr lang="en-US" altLang="zh-CN" sz="2400" dirty="0" smtClean="0"/>
          </a:p>
        </p:txBody>
      </p:sp>
      <p:sp>
        <p:nvSpPr>
          <p:cNvPr id="15" name="矩形 14"/>
          <p:cNvSpPr/>
          <p:nvPr/>
        </p:nvSpPr>
        <p:spPr>
          <a:xfrm>
            <a:off x="755576" y="2276872"/>
            <a:ext cx="7272808" cy="461665"/>
          </a:xfrm>
          <a:prstGeom prst="rect">
            <a:avLst/>
          </a:prstGeom>
        </p:spPr>
        <p:txBody>
          <a:bodyPr wrap="square">
            <a:spAutoFit/>
          </a:bodyPr>
          <a:lstStyle/>
          <a:p>
            <a:r>
              <a:rPr lang="zh-CN" altLang="en-US" sz="2400" dirty="0" smtClean="0"/>
              <a:t>环境微生物的监控通常以涂抹取样为主</a:t>
            </a:r>
            <a:endParaRPr lang="en-US" altLang="zh-CN" sz="2400" dirty="0" smtClean="0"/>
          </a:p>
        </p:txBody>
      </p:sp>
      <p:sp>
        <p:nvSpPr>
          <p:cNvPr id="9" name="矩形 8"/>
          <p:cNvSpPr/>
          <p:nvPr/>
        </p:nvSpPr>
        <p:spPr>
          <a:xfrm>
            <a:off x="683568" y="4005064"/>
            <a:ext cx="7704856" cy="830997"/>
          </a:xfrm>
          <a:prstGeom prst="rect">
            <a:avLst/>
          </a:prstGeom>
        </p:spPr>
        <p:txBody>
          <a:bodyPr wrap="square">
            <a:spAutoFit/>
          </a:bodyPr>
          <a:lstStyle/>
          <a:p>
            <a:r>
              <a:rPr lang="zh-CN" altLang="en-US" sz="2400" dirty="0" smtClean="0"/>
              <a:t>监控指标限值可基于微生物控制的效果以及对产品质量和食品安全性的影响来确定</a:t>
            </a:r>
            <a:endParaRPr lang="en-US" altLang="zh-CN" sz="24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27584" y="2132856"/>
            <a:ext cx="7128792" cy="830997"/>
          </a:xfrm>
          <a:prstGeom prst="rect">
            <a:avLst/>
          </a:prstGeom>
          <a:noFill/>
          <a:ln w="9525">
            <a:noFill/>
          </a:ln>
        </p:spPr>
        <p:txBody>
          <a:bodyPr wrap="square" anchor="t">
            <a:spAutoFit/>
          </a:bodyPr>
          <a:lstStyle/>
          <a:p>
            <a:r>
              <a:rPr lang="zh-CN" altLang="en-US" sz="2400" dirty="0" smtClean="0"/>
              <a:t>过程产品的微生物监控：主要用于评估加工过程卫生控制能力和产品卫生状况。</a:t>
            </a:r>
            <a:endParaRPr lang="en-US" altLang="zh-CN" sz="2400" dirty="0" smtClean="0"/>
          </a:p>
        </p:txBody>
      </p:sp>
      <p:sp>
        <p:nvSpPr>
          <p:cNvPr id="61462" name="文本框 61461"/>
          <p:cNvSpPr txBox="1"/>
          <p:nvPr/>
        </p:nvSpPr>
        <p:spPr>
          <a:xfrm>
            <a:off x="683568" y="1484784"/>
            <a:ext cx="4824536"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过程产品微生物的监控</a:t>
            </a:r>
            <a:endParaRPr lang="en-US" altLang="zh-CN" sz="2400" b="1" dirty="0">
              <a:latin typeface="Arial" pitchFamily="34" charset="0"/>
              <a:ea typeface="宋体" pitchFamily="2" charset="-122"/>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14" name="矩形 13"/>
          <p:cNvSpPr/>
          <p:nvPr/>
        </p:nvSpPr>
        <p:spPr>
          <a:xfrm>
            <a:off x="971600" y="3933056"/>
            <a:ext cx="6912768" cy="830997"/>
          </a:xfrm>
          <a:prstGeom prst="rect">
            <a:avLst/>
          </a:prstGeom>
        </p:spPr>
        <p:txBody>
          <a:bodyPr wrap="square">
            <a:spAutoFit/>
          </a:bodyPr>
          <a:lstStyle/>
          <a:p>
            <a:r>
              <a:rPr lang="zh-CN" altLang="en-US" sz="2400" dirty="0" smtClean="0"/>
              <a:t>过程产品监控通常针对 加工环节中微生物水平发生变化且会影响食品安全性或食品品质的过程产品</a:t>
            </a:r>
            <a:endParaRPr lang="en-US" altLang="zh-CN" sz="2400" dirty="0" smtClean="0"/>
          </a:p>
        </p:txBody>
      </p:sp>
      <p:sp>
        <p:nvSpPr>
          <p:cNvPr id="15" name="矩形 14"/>
          <p:cNvSpPr/>
          <p:nvPr/>
        </p:nvSpPr>
        <p:spPr>
          <a:xfrm>
            <a:off x="899592" y="3212976"/>
            <a:ext cx="7272808" cy="461665"/>
          </a:xfrm>
          <a:prstGeom prst="rect">
            <a:avLst/>
          </a:prstGeom>
        </p:spPr>
        <p:txBody>
          <a:bodyPr wrap="square">
            <a:spAutoFit/>
          </a:bodyPr>
          <a:lstStyle/>
          <a:p>
            <a:r>
              <a:rPr lang="zh-CN" altLang="en-US" sz="2400" dirty="0" smtClean="0"/>
              <a:t>过程产品监控通常采用直接采样的方法</a:t>
            </a:r>
            <a:endParaRPr lang="en-US" altLang="zh-CN" sz="24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27584" y="2132856"/>
            <a:ext cx="7128792" cy="461665"/>
          </a:xfrm>
          <a:prstGeom prst="rect">
            <a:avLst/>
          </a:prstGeom>
          <a:noFill/>
          <a:ln w="9525">
            <a:noFill/>
          </a:ln>
        </p:spPr>
        <p:txBody>
          <a:bodyPr wrap="square" anchor="t">
            <a:spAutoFit/>
          </a:bodyPr>
          <a:lstStyle/>
          <a:p>
            <a:r>
              <a:rPr lang="zh-CN" altLang="en-US" sz="2400" dirty="0" smtClean="0"/>
              <a:t>控制</a:t>
            </a:r>
            <a:r>
              <a:rPr lang="en-US" altLang="zh-CN" sz="2400" dirty="0" smtClean="0"/>
              <a:t>pH</a:t>
            </a:r>
            <a:r>
              <a:rPr lang="zh-CN" altLang="en-US" sz="2400" dirty="0" smtClean="0"/>
              <a:t>值</a:t>
            </a:r>
            <a:endParaRPr lang="en-US" altLang="zh-CN" sz="2400" dirty="0" smtClean="0"/>
          </a:p>
        </p:txBody>
      </p:sp>
      <p:sp>
        <p:nvSpPr>
          <p:cNvPr id="61462" name="文本框 61461"/>
          <p:cNvSpPr txBox="1"/>
          <p:nvPr/>
        </p:nvSpPr>
        <p:spPr>
          <a:xfrm>
            <a:off x="683568" y="1484784"/>
            <a:ext cx="4824536"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致病菌的控制</a:t>
            </a:r>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9" name="矩形 8"/>
          <p:cNvSpPr/>
          <p:nvPr/>
        </p:nvSpPr>
        <p:spPr>
          <a:xfrm>
            <a:off x="755576" y="2996952"/>
            <a:ext cx="7416824" cy="461665"/>
          </a:xfrm>
          <a:prstGeom prst="rect">
            <a:avLst/>
          </a:prstGeom>
        </p:spPr>
        <p:txBody>
          <a:bodyPr wrap="square">
            <a:spAutoFit/>
          </a:bodyPr>
          <a:lstStyle/>
          <a:p>
            <a:r>
              <a:rPr lang="en-US" altLang="zh-CN" sz="2400" dirty="0" smtClean="0"/>
              <a:t>pH</a:t>
            </a:r>
            <a:r>
              <a:rPr lang="zh-CN" altLang="en-US" sz="2400" dirty="0" smtClean="0"/>
              <a:t>值</a:t>
            </a:r>
            <a:r>
              <a:rPr lang="en-US" altLang="zh-CN" sz="2400" dirty="0" smtClean="0"/>
              <a:t>4.6</a:t>
            </a:r>
            <a:r>
              <a:rPr lang="zh-CN" altLang="en-US" sz="2400" dirty="0" smtClean="0"/>
              <a:t>是酸性食品和低酸性食品的分界限</a:t>
            </a:r>
            <a:endParaRPr lang="en-US" altLang="zh-CN" sz="2400" dirty="0" smtClean="0"/>
          </a:p>
        </p:txBody>
      </p:sp>
      <p:sp>
        <p:nvSpPr>
          <p:cNvPr id="10" name="矩形 9"/>
          <p:cNvSpPr/>
          <p:nvPr/>
        </p:nvSpPr>
        <p:spPr>
          <a:xfrm>
            <a:off x="755576" y="3933056"/>
            <a:ext cx="8136904" cy="461665"/>
          </a:xfrm>
          <a:prstGeom prst="rect">
            <a:avLst/>
          </a:prstGeom>
        </p:spPr>
        <p:txBody>
          <a:bodyPr wrap="square">
            <a:spAutoFit/>
          </a:bodyPr>
          <a:lstStyle/>
          <a:p>
            <a:r>
              <a:rPr lang="zh-CN" altLang="en-US" sz="2400" dirty="0" smtClean="0"/>
              <a:t>肉毒杆菌在</a:t>
            </a:r>
            <a:r>
              <a:rPr lang="en-US" altLang="zh-CN" sz="2400" dirty="0" smtClean="0"/>
              <a:t>pH</a:t>
            </a:r>
            <a:r>
              <a:rPr lang="zh-CN" altLang="en-US" sz="2400" dirty="0" smtClean="0"/>
              <a:t>值</a:t>
            </a:r>
            <a:r>
              <a:rPr lang="en-US" altLang="zh-CN" sz="2400" dirty="0" smtClean="0"/>
              <a:t>4.8</a:t>
            </a:r>
            <a:r>
              <a:rPr lang="zh-CN" altLang="en-US" sz="2400" dirty="0" smtClean="0"/>
              <a:t>时不会产生毒素</a:t>
            </a:r>
            <a:endParaRPr lang="en-US" altLang="zh-CN" sz="2400" dirty="0" smtClean="0"/>
          </a:p>
        </p:txBody>
      </p:sp>
      <p:sp>
        <p:nvSpPr>
          <p:cNvPr id="12" name="矩形 11"/>
          <p:cNvSpPr/>
          <p:nvPr/>
        </p:nvSpPr>
        <p:spPr>
          <a:xfrm>
            <a:off x="827584" y="4869160"/>
            <a:ext cx="2646878" cy="461665"/>
          </a:xfrm>
          <a:prstGeom prst="rect">
            <a:avLst/>
          </a:prstGeom>
        </p:spPr>
        <p:txBody>
          <a:bodyPr wrap="none">
            <a:spAutoFit/>
          </a:bodyPr>
          <a:lstStyle/>
          <a:p>
            <a:r>
              <a:rPr lang="zh-CN" altLang="en-US" sz="2400" dirty="0" smtClean="0"/>
              <a:t>冷鲜肉要安全的多</a:t>
            </a:r>
            <a:endParaRPr lang="en-US" altLang="zh-CN"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99592" y="2204864"/>
            <a:ext cx="7056784" cy="1938992"/>
          </a:xfrm>
          <a:prstGeom prst="rect">
            <a:avLst/>
          </a:prstGeom>
          <a:noFill/>
          <a:ln w="9525">
            <a:noFill/>
          </a:ln>
        </p:spPr>
        <p:txBody>
          <a:bodyPr wrap="square" anchor="t">
            <a:spAutoFit/>
          </a:bodyPr>
          <a:lstStyle/>
          <a:p>
            <a:r>
              <a:rPr lang="zh-CN" altLang="zh-CN" sz="2400" dirty="0" smtClean="0"/>
              <a:t>健康猪肌肉组织内部是无菌的，在屠宰、分割、加工、包装、贮藏、运销等过程中，屠宰环境、周转器具和生产用水中含有大量的微生物，会对</a:t>
            </a:r>
            <a:r>
              <a:rPr lang="zh-CN" altLang="en-US" sz="2400" dirty="0" smtClean="0"/>
              <a:t>猪肉</a:t>
            </a:r>
            <a:r>
              <a:rPr lang="zh-CN" altLang="zh-CN" sz="2400" dirty="0" smtClean="0"/>
              <a:t>造成污染。如果条件</a:t>
            </a:r>
            <a:r>
              <a:rPr lang="zh-CN" altLang="zh-CN" sz="2400" dirty="0" smtClean="0"/>
              <a:t>适宜</a:t>
            </a:r>
            <a:r>
              <a:rPr lang="zh-CN" altLang="en-US" sz="2400" dirty="0" smtClean="0"/>
              <a:t>（温度）</a:t>
            </a:r>
            <a:r>
              <a:rPr lang="zh-CN" altLang="zh-CN" sz="2400" dirty="0" smtClean="0"/>
              <a:t>，</a:t>
            </a:r>
            <a:r>
              <a:rPr lang="zh-CN" altLang="zh-CN" sz="2400" dirty="0" smtClean="0"/>
              <a:t>腐败微生物就会大量繁殖，使</a:t>
            </a:r>
            <a:r>
              <a:rPr lang="zh-CN" altLang="en-US" sz="2400" dirty="0" smtClean="0"/>
              <a:t>猪</a:t>
            </a:r>
            <a:r>
              <a:rPr lang="zh-CN" altLang="zh-CN" sz="2400" dirty="0" smtClean="0"/>
              <a:t>肉迅速腐败变质。</a:t>
            </a:r>
          </a:p>
        </p:txBody>
      </p:sp>
      <p:sp>
        <p:nvSpPr>
          <p:cNvPr id="61462" name="文本框 61461"/>
          <p:cNvSpPr txBox="1"/>
          <p:nvPr/>
        </p:nvSpPr>
        <p:spPr>
          <a:xfrm>
            <a:off x="683568" y="1412776"/>
            <a:ext cx="3956293" cy="830997"/>
          </a:xfrm>
          <a:prstGeom prst="rect">
            <a:avLst/>
          </a:prstGeom>
          <a:noFill/>
          <a:ln w="9525">
            <a:noFill/>
          </a:ln>
        </p:spPr>
        <p:txBody>
          <a:bodyPr wrap="square" anchor="t">
            <a:spAutoFit/>
          </a:bodyPr>
          <a:lstStyle/>
          <a:p>
            <a:pPr lvl="0" eaLnBrk="0" hangingPunct="0"/>
            <a:r>
              <a:rPr lang="zh-CN" altLang="en-US" sz="2400" b="1" dirty="0" smtClean="0">
                <a:latin typeface="+mj-ea"/>
                <a:ea typeface="+mj-ea"/>
              </a:rPr>
              <a:t>猪肉中微生物污染情况</a:t>
            </a:r>
            <a:endParaRPr lang="en-US" altLang="zh-CN" sz="2400" b="1" dirty="0" smtClean="0">
              <a:latin typeface="+mj-ea"/>
              <a:ea typeface="+mj-ea"/>
            </a:endParaRPr>
          </a:p>
          <a:p>
            <a:pPr lvl="0" eaLnBrk="0" hangingPunct="0"/>
            <a:endParaRPr lang="en-US" altLang="zh-CN" sz="2400" b="1" dirty="0">
              <a:latin typeface="Arial" pitchFamily="34" charset="0"/>
              <a:ea typeface="宋体" pitchFamily="2" charset="-122"/>
            </a:endParaRPr>
          </a:p>
        </p:txBody>
      </p:sp>
      <p:sp>
        <p:nvSpPr>
          <p:cNvPr id="61476" name="文本框 61475"/>
          <p:cNvSpPr txBox="1"/>
          <p:nvPr/>
        </p:nvSpPr>
        <p:spPr>
          <a:xfrm>
            <a:off x="611560" y="5013176"/>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27584" y="2132856"/>
            <a:ext cx="7128792" cy="461665"/>
          </a:xfrm>
          <a:prstGeom prst="rect">
            <a:avLst/>
          </a:prstGeom>
          <a:noFill/>
          <a:ln w="9525">
            <a:noFill/>
          </a:ln>
        </p:spPr>
        <p:txBody>
          <a:bodyPr wrap="square" anchor="t">
            <a:spAutoFit/>
          </a:bodyPr>
          <a:lstStyle/>
          <a:p>
            <a:r>
              <a:rPr lang="zh-CN" altLang="en-US" sz="2400" dirty="0" smtClean="0"/>
              <a:t>控制水分活度</a:t>
            </a:r>
            <a:endParaRPr lang="en-US" altLang="zh-CN" sz="2400" dirty="0" smtClean="0"/>
          </a:p>
        </p:txBody>
      </p:sp>
      <p:sp>
        <p:nvSpPr>
          <p:cNvPr id="61462" name="文本框 61461"/>
          <p:cNvSpPr txBox="1"/>
          <p:nvPr/>
        </p:nvSpPr>
        <p:spPr>
          <a:xfrm>
            <a:off x="683568" y="1484784"/>
            <a:ext cx="4824536"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致病菌的控制</a:t>
            </a:r>
            <a:endParaRPr lang="en-US" altLang="zh-CN" sz="2400" b="1" dirty="0">
              <a:latin typeface="Arial" pitchFamily="34" charset="0"/>
              <a:ea typeface="宋体" pitchFamily="2" charset="-122"/>
            </a:endParaRPr>
          </a:p>
        </p:txBody>
      </p:sp>
      <p:sp>
        <p:nvSpPr>
          <p:cNvPr id="61476" name="文本框 61475"/>
          <p:cNvSpPr txBox="1"/>
          <p:nvPr/>
        </p:nvSpPr>
        <p:spPr>
          <a:xfrm>
            <a:off x="755576" y="5445224"/>
            <a:ext cx="7200800" cy="461665"/>
          </a:xfrm>
          <a:prstGeom prst="rect">
            <a:avLst/>
          </a:prstGeom>
          <a:noFill/>
          <a:ln w="9525">
            <a:noFill/>
          </a:ln>
        </p:spPr>
        <p:txBody>
          <a:bodyPr wrap="square" anchor="t">
            <a:spAutoFit/>
          </a:bodyPr>
          <a:lstStyle/>
          <a:p>
            <a:r>
              <a:rPr lang="zh-CN" altLang="en-US" sz="2400" dirty="0" smtClean="0"/>
              <a:t>冷鲜肉的水分活度在</a:t>
            </a:r>
            <a:r>
              <a:rPr lang="en-US" altLang="zh-CN" sz="2400" dirty="0" smtClean="0"/>
              <a:t>0.985</a:t>
            </a:r>
            <a:r>
              <a:rPr lang="zh-CN" altLang="en-US" sz="2400" dirty="0" smtClean="0"/>
              <a:t>左右</a:t>
            </a:r>
            <a:endParaRPr lang="en-US" altLang="zh-CN" sz="2400" dirty="0" smtClean="0"/>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14" name="矩形 13"/>
          <p:cNvSpPr/>
          <p:nvPr/>
        </p:nvSpPr>
        <p:spPr>
          <a:xfrm>
            <a:off x="611560" y="2780928"/>
            <a:ext cx="6912768" cy="830997"/>
          </a:xfrm>
          <a:prstGeom prst="rect">
            <a:avLst/>
          </a:prstGeom>
        </p:spPr>
        <p:txBody>
          <a:bodyPr wrap="square">
            <a:spAutoFit/>
          </a:bodyPr>
          <a:lstStyle/>
          <a:p>
            <a:r>
              <a:rPr lang="zh-CN" altLang="en-US" sz="2400" dirty="0" smtClean="0"/>
              <a:t>霉菌</a:t>
            </a:r>
            <a:r>
              <a:rPr lang="en-US" altLang="zh-CN" sz="2400" dirty="0" smtClean="0"/>
              <a:t>0.75</a:t>
            </a:r>
            <a:r>
              <a:rPr lang="zh-CN" altLang="en-US" sz="2400" dirty="0" smtClean="0"/>
              <a:t>、酵母菌</a:t>
            </a:r>
            <a:r>
              <a:rPr lang="en-US" altLang="zh-CN" sz="2400" dirty="0" smtClean="0"/>
              <a:t>0.88</a:t>
            </a:r>
            <a:r>
              <a:rPr lang="zh-CN" altLang="en-US" sz="2400" dirty="0" smtClean="0"/>
              <a:t>、肉毒杆菌</a:t>
            </a:r>
            <a:r>
              <a:rPr lang="en-US" altLang="zh-CN" sz="2400" dirty="0" smtClean="0"/>
              <a:t>0.93</a:t>
            </a:r>
            <a:r>
              <a:rPr lang="zh-CN" altLang="en-US" sz="2400" dirty="0" smtClean="0"/>
              <a:t>、金黄色葡萄球菌</a:t>
            </a:r>
            <a:r>
              <a:rPr lang="en-US" altLang="zh-CN" sz="2400" dirty="0" smtClean="0"/>
              <a:t>0.85</a:t>
            </a:r>
            <a:r>
              <a:rPr lang="zh-CN" altLang="en-US" sz="2400" dirty="0" smtClean="0"/>
              <a:t>、沙门氏菌</a:t>
            </a:r>
            <a:r>
              <a:rPr lang="en-US" altLang="zh-CN" sz="2400" dirty="0" smtClean="0"/>
              <a:t>0.93</a:t>
            </a:r>
          </a:p>
        </p:txBody>
      </p:sp>
      <p:sp>
        <p:nvSpPr>
          <p:cNvPr id="15" name="矩形 14"/>
          <p:cNvSpPr/>
          <p:nvPr/>
        </p:nvSpPr>
        <p:spPr>
          <a:xfrm>
            <a:off x="611560" y="4005064"/>
            <a:ext cx="7272808" cy="1200329"/>
          </a:xfrm>
          <a:prstGeom prst="rect">
            <a:avLst/>
          </a:prstGeom>
        </p:spPr>
        <p:txBody>
          <a:bodyPr wrap="square">
            <a:spAutoFit/>
          </a:bodyPr>
          <a:lstStyle/>
          <a:p>
            <a:r>
              <a:rPr lang="zh-CN" altLang="en-US" sz="2400" dirty="0" smtClean="0"/>
              <a:t>水分活度</a:t>
            </a:r>
            <a:r>
              <a:rPr lang="en-US" altLang="zh-CN" sz="2400" dirty="0" smtClean="0"/>
              <a:t>0.85</a:t>
            </a:r>
            <a:r>
              <a:rPr lang="zh-CN" altLang="en-US" sz="2400" dirty="0" smtClean="0"/>
              <a:t>是致病菌生长并产生毒素的界限（金黄色葡萄球菌）水分活度高地</a:t>
            </a:r>
            <a:r>
              <a:rPr lang="en-US" altLang="zh-CN" sz="2400" dirty="0" smtClean="0"/>
              <a:t>0.85</a:t>
            </a:r>
            <a:r>
              <a:rPr lang="zh-CN" altLang="en-US" sz="2400" dirty="0" smtClean="0"/>
              <a:t>为致病菌污染高风险食品</a:t>
            </a:r>
            <a:endParaRPr lang="en-US" altLang="zh-CN" sz="24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27584" y="2132856"/>
            <a:ext cx="7128792" cy="461665"/>
          </a:xfrm>
          <a:prstGeom prst="rect">
            <a:avLst/>
          </a:prstGeom>
          <a:noFill/>
          <a:ln w="9525">
            <a:noFill/>
          </a:ln>
        </p:spPr>
        <p:txBody>
          <a:bodyPr wrap="square" anchor="t">
            <a:spAutoFit/>
          </a:bodyPr>
          <a:lstStyle/>
          <a:p>
            <a:r>
              <a:rPr lang="zh-CN" altLang="en-US" sz="2400" dirty="0" smtClean="0"/>
              <a:t>冷藏和冷冻</a:t>
            </a:r>
            <a:endParaRPr lang="en-US" altLang="zh-CN" sz="2400" dirty="0" smtClean="0"/>
          </a:p>
        </p:txBody>
      </p:sp>
      <p:sp>
        <p:nvSpPr>
          <p:cNvPr id="61462" name="文本框 61461"/>
          <p:cNvSpPr txBox="1"/>
          <p:nvPr/>
        </p:nvSpPr>
        <p:spPr>
          <a:xfrm>
            <a:off x="683568" y="1484784"/>
            <a:ext cx="4824536"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致病菌的控制</a:t>
            </a:r>
            <a:endParaRPr lang="en-US" altLang="zh-CN" sz="2400" b="1" dirty="0">
              <a:latin typeface="Arial" pitchFamily="34" charset="0"/>
              <a:ea typeface="宋体" pitchFamily="2" charset="-122"/>
            </a:endParaRPr>
          </a:p>
        </p:txBody>
      </p:sp>
      <p:sp>
        <p:nvSpPr>
          <p:cNvPr id="61476" name="文本框 61475"/>
          <p:cNvSpPr txBox="1"/>
          <p:nvPr/>
        </p:nvSpPr>
        <p:spPr>
          <a:xfrm>
            <a:off x="755576" y="4149080"/>
            <a:ext cx="7848872" cy="461665"/>
          </a:xfrm>
          <a:prstGeom prst="rect">
            <a:avLst/>
          </a:prstGeom>
          <a:noFill/>
          <a:ln w="9525">
            <a:noFill/>
          </a:ln>
        </p:spPr>
        <p:txBody>
          <a:bodyPr wrap="square" anchor="t">
            <a:spAutoFit/>
          </a:bodyPr>
          <a:lstStyle/>
          <a:p>
            <a:r>
              <a:rPr lang="zh-CN" altLang="en-US" sz="2400" dirty="0" smtClean="0"/>
              <a:t>冷藏、冷冻温度对控制致病菌的生长起到了很好的作用</a:t>
            </a:r>
            <a:endParaRPr lang="en-US" altLang="zh-CN" sz="2400" dirty="0" smtClean="0"/>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14" name="矩形 13"/>
          <p:cNvSpPr/>
          <p:nvPr/>
        </p:nvSpPr>
        <p:spPr>
          <a:xfrm>
            <a:off x="611560" y="2780928"/>
            <a:ext cx="6912768" cy="1200329"/>
          </a:xfrm>
          <a:prstGeom prst="rect">
            <a:avLst/>
          </a:prstGeom>
        </p:spPr>
        <p:txBody>
          <a:bodyPr wrap="square">
            <a:spAutoFit/>
          </a:bodyPr>
          <a:lstStyle/>
          <a:p>
            <a:r>
              <a:rPr lang="zh-CN" altLang="en-US" sz="2400" dirty="0" smtClean="0"/>
              <a:t>猪肉在微生物繁殖的危险温度（</a:t>
            </a:r>
            <a:r>
              <a:rPr lang="en-US" altLang="zh-CN" sz="2400" dirty="0" smtClean="0"/>
              <a:t>5-46 </a:t>
            </a:r>
            <a:r>
              <a:rPr lang="en-US" altLang="zh-CN" sz="2400" dirty="0" smtClean="0"/>
              <a:t>℃)</a:t>
            </a:r>
            <a:r>
              <a:rPr lang="zh-CN" altLang="en-US" sz="2400" dirty="0" smtClean="0"/>
              <a:t>区间的时间尽量不要超过</a:t>
            </a:r>
            <a:r>
              <a:rPr lang="en-US" altLang="zh-CN" sz="2400" dirty="0" smtClean="0"/>
              <a:t>4</a:t>
            </a:r>
            <a:r>
              <a:rPr lang="zh-CN" altLang="en-US" sz="2400" dirty="0" smtClean="0"/>
              <a:t>小时，超过以后容易感染致病菌，并导致致病菌的大量繁殖。</a:t>
            </a:r>
            <a:endParaRPr lang="en-US" altLang="zh-CN" sz="2400" dirty="0" smtClean="0"/>
          </a:p>
        </p:txBody>
      </p:sp>
      <p:sp>
        <p:nvSpPr>
          <p:cNvPr id="15" name="矩形 14"/>
          <p:cNvSpPr/>
          <p:nvPr/>
        </p:nvSpPr>
        <p:spPr>
          <a:xfrm>
            <a:off x="611560" y="4725144"/>
            <a:ext cx="7272808" cy="461665"/>
          </a:xfrm>
          <a:prstGeom prst="rect">
            <a:avLst/>
          </a:prstGeom>
        </p:spPr>
        <p:txBody>
          <a:bodyPr wrap="square">
            <a:spAutoFit/>
          </a:bodyPr>
          <a:lstStyle/>
          <a:p>
            <a:r>
              <a:rPr lang="zh-CN" altLang="en-US" sz="2400" dirty="0" smtClean="0"/>
              <a:t>李斯特菌和耶尔森氏菌在接近冻结点时仍可生长。</a:t>
            </a:r>
            <a:endParaRPr lang="en-US" altLang="zh-CN" sz="24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27584" y="2132856"/>
            <a:ext cx="7128792" cy="461665"/>
          </a:xfrm>
          <a:prstGeom prst="rect">
            <a:avLst/>
          </a:prstGeom>
          <a:noFill/>
          <a:ln w="9525">
            <a:noFill/>
          </a:ln>
        </p:spPr>
        <p:txBody>
          <a:bodyPr wrap="square" anchor="t">
            <a:spAutoFit/>
          </a:bodyPr>
          <a:lstStyle/>
          <a:p>
            <a:r>
              <a:rPr lang="zh-CN" altLang="en-US" sz="2400" dirty="0" smtClean="0"/>
              <a:t>热加工</a:t>
            </a:r>
            <a:endParaRPr lang="en-US" altLang="zh-CN" sz="2400" dirty="0" smtClean="0"/>
          </a:p>
        </p:txBody>
      </p:sp>
      <p:sp>
        <p:nvSpPr>
          <p:cNvPr id="61462" name="文本框 61461"/>
          <p:cNvSpPr txBox="1"/>
          <p:nvPr/>
        </p:nvSpPr>
        <p:spPr>
          <a:xfrm>
            <a:off x="683568" y="1484784"/>
            <a:ext cx="4824536"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致病菌的控制</a:t>
            </a:r>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14" name="矩形 13"/>
          <p:cNvSpPr/>
          <p:nvPr/>
        </p:nvSpPr>
        <p:spPr>
          <a:xfrm>
            <a:off x="611560" y="2780928"/>
            <a:ext cx="6912768" cy="461665"/>
          </a:xfrm>
          <a:prstGeom prst="rect">
            <a:avLst/>
          </a:prstGeom>
        </p:spPr>
        <p:txBody>
          <a:bodyPr wrap="square">
            <a:spAutoFit/>
          </a:bodyPr>
          <a:lstStyle/>
          <a:p>
            <a:r>
              <a:rPr lang="zh-CN" altLang="en-US" sz="2400" dirty="0" smtClean="0"/>
              <a:t>   辐照</a:t>
            </a:r>
            <a:endParaRPr lang="en-US" altLang="zh-CN" sz="24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27584" y="2132856"/>
            <a:ext cx="7128792" cy="830997"/>
          </a:xfrm>
          <a:prstGeom prst="rect">
            <a:avLst/>
          </a:prstGeom>
          <a:noFill/>
          <a:ln w="9525">
            <a:noFill/>
          </a:ln>
        </p:spPr>
        <p:txBody>
          <a:bodyPr wrap="square" anchor="t">
            <a:spAutoFit/>
          </a:bodyPr>
          <a:lstStyle/>
          <a:p>
            <a:r>
              <a:rPr lang="zh-CN" altLang="en-US" sz="2400" dirty="0" smtClean="0"/>
              <a:t>猪肉的微生物控制与污染微生物的种类、数量及所处的环境有密切关系</a:t>
            </a:r>
            <a:endParaRPr lang="en-US" altLang="zh-CN" sz="2400" dirty="0" smtClean="0"/>
          </a:p>
        </p:txBody>
      </p:sp>
      <p:sp>
        <p:nvSpPr>
          <p:cNvPr id="61462" name="文本框 61461"/>
          <p:cNvSpPr txBox="1"/>
          <p:nvPr/>
        </p:nvSpPr>
        <p:spPr>
          <a:xfrm>
            <a:off x="683568" y="1484784"/>
            <a:ext cx="4824536"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结论</a:t>
            </a:r>
            <a:endParaRPr lang="en-US" altLang="zh-CN" sz="2400" b="1" dirty="0">
              <a:latin typeface="Arial" pitchFamily="34" charset="0"/>
              <a:ea typeface="宋体" pitchFamily="2" charset="-122"/>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12" name="矩形 11"/>
          <p:cNvSpPr/>
          <p:nvPr/>
        </p:nvSpPr>
        <p:spPr>
          <a:xfrm>
            <a:off x="899592" y="3284984"/>
            <a:ext cx="6840760" cy="461665"/>
          </a:xfrm>
          <a:prstGeom prst="rect">
            <a:avLst/>
          </a:prstGeom>
        </p:spPr>
        <p:txBody>
          <a:bodyPr wrap="square">
            <a:spAutoFit/>
          </a:bodyPr>
          <a:lstStyle/>
          <a:p>
            <a:r>
              <a:rPr lang="zh-CN" altLang="en-US" sz="2400" dirty="0" smtClean="0"/>
              <a:t>尽理减少初始微生物污染的数量及种类</a:t>
            </a:r>
            <a:endParaRPr lang="en-US" altLang="zh-CN" sz="2400" dirty="0" smtClean="0"/>
          </a:p>
        </p:txBody>
      </p:sp>
      <p:sp>
        <p:nvSpPr>
          <p:cNvPr id="13" name="矩形 12"/>
          <p:cNvSpPr/>
          <p:nvPr/>
        </p:nvSpPr>
        <p:spPr>
          <a:xfrm>
            <a:off x="899592" y="4869160"/>
            <a:ext cx="7704856" cy="830997"/>
          </a:xfrm>
          <a:prstGeom prst="rect">
            <a:avLst/>
          </a:prstGeom>
        </p:spPr>
        <p:txBody>
          <a:bodyPr wrap="square">
            <a:spAutoFit/>
          </a:bodyPr>
          <a:lstStyle/>
          <a:p>
            <a:r>
              <a:rPr lang="zh-CN" altLang="en-US" sz="2400" dirty="0" smtClean="0"/>
              <a:t>采取保鲜技术的多样化，避免单一处理导致的抑菌效果不明显</a:t>
            </a:r>
            <a:endParaRPr lang="en-US" altLang="zh-CN" sz="2400" dirty="0" smtClean="0"/>
          </a:p>
        </p:txBody>
      </p:sp>
      <p:sp>
        <p:nvSpPr>
          <p:cNvPr id="16" name="矩形 15"/>
          <p:cNvSpPr/>
          <p:nvPr/>
        </p:nvSpPr>
        <p:spPr>
          <a:xfrm>
            <a:off x="899592" y="4149080"/>
            <a:ext cx="5416868" cy="461665"/>
          </a:xfrm>
          <a:prstGeom prst="rect">
            <a:avLst/>
          </a:prstGeom>
        </p:spPr>
        <p:txBody>
          <a:bodyPr wrap="none">
            <a:spAutoFit/>
          </a:bodyPr>
          <a:lstStyle/>
          <a:p>
            <a:r>
              <a:rPr lang="zh-CN" altLang="en-US" sz="2400" dirty="0" smtClean="0"/>
              <a:t>尽量落实体系管理措施，减少二次污染</a:t>
            </a:r>
            <a:endParaRPr lang="en-US" altLang="zh-CN"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99592" y="2204864"/>
            <a:ext cx="7056784" cy="1200329"/>
          </a:xfrm>
          <a:prstGeom prst="rect">
            <a:avLst/>
          </a:prstGeom>
          <a:noFill/>
          <a:ln w="9525">
            <a:noFill/>
          </a:ln>
        </p:spPr>
        <p:txBody>
          <a:bodyPr wrap="square" anchor="t">
            <a:spAutoFit/>
          </a:bodyPr>
          <a:lstStyle/>
          <a:p>
            <a:r>
              <a:rPr lang="zh-CN" altLang="en-US" sz="2400" dirty="0" smtClean="0"/>
              <a:t>内源性污染（第一次污染）：活猪在生活期间，消化道、上呼吸道和体表总是存在一定类群和数量的微生物。</a:t>
            </a:r>
            <a:endParaRPr lang="en-US" altLang="zh-CN" sz="2400" dirty="0" smtClean="0"/>
          </a:p>
        </p:txBody>
      </p:sp>
      <p:sp>
        <p:nvSpPr>
          <p:cNvPr id="61462" name="文本框 61461"/>
          <p:cNvSpPr txBox="1"/>
          <p:nvPr/>
        </p:nvSpPr>
        <p:spPr>
          <a:xfrm>
            <a:off x="683568" y="1412776"/>
            <a:ext cx="3956293"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微生物污染的污染途径</a:t>
            </a:r>
            <a:endParaRPr lang="en-US" altLang="zh-CN" sz="2400" b="1" dirty="0">
              <a:latin typeface="Arial" pitchFamily="34" charset="0"/>
              <a:ea typeface="宋体" pitchFamily="2" charset="-122"/>
            </a:endParaRPr>
          </a:p>
        </p:txBody>
      </p:sp>
      <p:sp>
        <p:nvSpPr>
          <p:cNvPr id="61476" name="文本框 61475"/>
          <p:cNvSpPr txBox="1"/>
          <p:nvPr/>
        </p:nvSpPr>
        <p:spPr>
          <a:xfrm>
            <a:off x="611560" y="5013176"/>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7" name="矩形 6"/>
          <p:cNvSpPr/>
          <p:nvPr/>
        </p:nvSpPr>
        <p:spPr>
          <a:xfrm>
            <a:off x="1043608" y="4028474"/>
            <a:ext cx="6912768" cy="1200329"/>
          </a:xfrm>
          <a:prstGeom prst="rect">
            <a:avLst/>
          </a:prstGeom>
        </p:spPr>
        <p:txBody>
          <a:bodyPr wrap="square">
            <a:spAutoFit/>
          </a:bodyPr>
          <a:lstStyle/>
          <a:p>
            <a:r>
              <a:rPr lang="zh-CN" altLang="en-US" sz="2400" dirty="0" smtClean="0"/>
              <a:t>外源性污染（第二次污染）：在生产加工、运输、贮藏、销售、食用过程中，通过水、空气及食品接触面使猪肉发生污染称外源性污染。</a:t>
            </a:r>
            <a:endParaRPr lang="zh-CN" alt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1043608" y="3284984"/>
            <a:ext cx="7056784" cy="1200329"/>
          </a:xfrm>
          <a:prstGeom prst="rect">
            <a:avLst/>
          </a:prstGeom>
          <a:noFill/>
          <a:ln w="9525">
            <a:noFill/>
          </a:ln>
        </p:spPr>
        <p:txBody>
          <a:bodyPr wrap="square" anchor="t">
            <a:spAutoFit/>
          </a:bodyPr>
          <a:lstStyle/>
          <a:p>
            <a:r>
              <a:rPr lang="zh-CN" altLang="en-US" sz="2400" dirty="0" smtClean="0"/>
              <a:t>在开腔、 取膀胱、取白内脏、取红内脏岗位一定要注意，尽量避免刺破膀胱、气管、白脏，引起内源性污染；</a:t>
            </a:r>
            <a:endParaRPr lang="en-US" altLang="zh-CN" sz="2400" dirty="0" smtClean="0"/>
          </a:p>
        </p:txBody>
      </p:sp>
      <p:sp>
        <p:nvSpPr>
          <p:cNvPr id="61462" name="文本框 61461"/>
          <p:cNvSpPr txBox="1"/>
          <p:nvPr/>
        </p:nvSpPr>
        <p:spPr>
          <a:xfrm>
            <a:off x="683568" y="1412776"/>
            <a:ext cx="3956293"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内源性污染的控制</a:t>
            </a:r>
            <a:endParaRPr lang="en-US" altLang="zh-CN" sz="2400" b="1" dirty="0">
              <a:latin typeface="Arial" pitchFamily="34" charset="0"/>
              <a:ea typeface="宋体" pitchFamily="2" charset="-122"/>
            </a:endParaRPr>
          </a:p>
        </p:txBody>
      </p:sp>
      <p:sp>
        <p:nvSpPr>
          <p:cNvPr id="61476" name="文本框 61475"/>
          <p:cNvSpPr txBox="1"/>
          <p:nvPr/>
        </p:nvSpPr>
        <p:spPr>
          <a:xfrm>
            <a:off x="611560" y="5013176"/>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7" name="矩形 6"/>
          <p:cNvSpPr/>
          <p:nvPr/>
        </p:nvSpPr>
        <p:spPr>
          <a:xfrm>
            <a:off x="971600" y="4797152"/>
            <a:ext cx="7128792" cy="830997"/>
          </a:xfrm>
          <a:prstGeom prst="rect">
            <a:avLst/>
          </a:prstGeom>
        </p:spPr>
        <p:txBody>
          <a:bodyPr wrap="square">
            <a:spAutoFit/>
          </a:bodyPr>
          <a:lstStyle/>
          <a:p>
            <a:r>
              <a:rPr lang="zh-CN" altLang="en-US" sz="2400" dirty="0" smtClean="0"/>
              <a:t>一旦发生刺破上述脏器的现象，用清水从上到下轻柔冲洗，冲洗过程尽量避免造成更大的污染。</a:t>
            </a:r>
            <a:endParaRPr lang="en-US" altLang="zh-CN" sz="2400" dirty="0" smtClean="0"/>
          </a:p>
        </p:txBody>
      </p:sp>
      <p:sp>
        <p:nvSpPr>
          <p:cNvPr id="8" name="矩形 7"/>
          <p:cNvSpPr/>
          <p:nvPr/>
        </p:nvSpPr>
        <p:spPr>
          <a:xfrm>
            <a:off x="899592" y="2060848"/>
            <a:ext cx="7056784" cy="830997"/>
          </a:xfrm>
          <a:prstGeom prst="rect">
            <a:avLst/>
          </a:prstGeom>
        </p:spPr>
        <p:txBody>
          <a:bodyPr wrap="square">
            <a:spAutoFit/>
          </a:bodyPr>
          <a:lstStyle/>
          <a:p>
            <a:r>
              <a:rPr lang="zh-CN" altLang="en-US" sz="2400" dirty="0" smtClean="0"/>
              <a:t>在屠宰前、刺刀放血后要用水清洗体表，甚至借助机械的力量，增加预清洗机，达到清洗体表的目的。</a:t>
            </a:r>
            <a:endParaRPr lang="en-US" altLang="zh-CN"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99592" y="2132856"/>
            <a:ext cx="7056784" cy="461665"/>
          </a:xfrm>
          <a:prstGeom prst="rect">
            <a:avLst/>
          </a:prstGeom>
          <a:noFill/>
          <a:ln w="9525">
            <a:noFill/>
          </a:ln>
        </p:spPr>
        <p:txBody>
          <a:bodyPr wrap="square" anchor="t">
            <a:spAutoFit/>
          </a:bodyPr>
          <a:lstStyle/>
          <a:p>
            <a:r>
              <a:rPr lang="zh-CN" altLang="en-US" sz="2400" dirty="0" smtClean="0"/>
              <a:t>生产加工用水</a:t>
            </a:r>
            <a:endParaRPr lang="en-US" altLang="zh-CN" sz="2400" dirty="0" smtClean="0"/>
          </a:p>
        </p:txBody>
      </p:sp>
      <p:sp>
        <p:nvSpPr>
          <p:cNvPr id="61462" name="文本框 61461"/>
          <p:cNvSpPr txBox="1"/>
          <p:nvPr/>
        </p:nvSpPr>
        <p:spPr>
          <a:xfrm>
            <a:off x="683568" y="1412776"/>
            <a:ext cx="3956293" cy="830997"/>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外源性污染的来源</a:t>
            </a:r>
            <a:endParaRPr lang="en-US" altLang="zh-CN" sz="2400" b="1" dirty="0" smtClean="0">
              <a:latin typeface="Arial" pitchFamily="34" charset="0"/>
              <a:ea typeface="宋体" pitchFamily="2" charset="-122"/>
            </a:endParaRPr>
          </a:p>
          <a:p>
            <a:pPr lvl="0" eaLnBrk="0" hangingPunct="0"/>
            <a:endParaRPr lang="en-US" altLang="zh-CN" sz="2400" b="1" dirty="0">
              <a:latin typeface="Arial" pitchFamily="34" charset="0"/>
              <a:ea typeface="宋体" pitchFamily="2" charset="-122"/>
            </a:endParaRPr>
          </a:p>
        </p:txBody>
      </p:sp>
      <p:sp>
        <p:nvSpPr>
          <p:cNvPr id="61476" name="文本框 61475"/>
          <p:cNvSpPr txBox="1"/>
          <p:nvPr/>
        </p:nvSpPr>
        <p:spPr>
          <a:xfrm>
            <a:off x="611560" y="5013176"/>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7" name="矩形 6"/>
          <p:cNvSpPr/>
          <p:nvPr/>
        </p:nvSpPr>
        <p:spPr>
          <a:xfrm>
            <a:off x="899592" y="2708920"/>
            <a:ext cx="7056784" cy="461665"/>
          </a:xfrm>
          <a:prstGeom prst="rect">
            <a:avLst/>
          </a:prstGeom>
        </p:spPr>
        <p:txBody>
          <a:bodyPr wrap="square">
            <a:spAutoFit/>
          </a:bodyPr>
          <a:lstStyle/>
          <a:p>
            <a:r>
              <a:rPr lang="zh-CN" altLang="en-US" sz="2400" dirty="0" smtClean="0"/>
              <a:t>包装材料的微生物污染</a:t>
            </a:r>
            <a:endParaRPr lang="en-US" altLang="zh-CN" sz="2400" dirty="0" smtClean="0"/>
          </a:p>
        </p:txBody>
      </p:sp>
      <p:sp>
        <p:nvSpPr>
          <p:cNvPr id="8" name="矩形 7"/>
          <p:cNvSpPr/>
          <p:nvPr/>
        </p:nvSpPr>
        <p:spPr>
          <a:xfrm>
            <a:off x="971600" y="5157192"/>
            <a:ext cx="6912768" cy="830997"/>
          </a:xfrm>
          <a:prstGeom prst="rect">
            <a:avLst/>
          </a:prstGeom>
        </p:spPr>
        <p:txBody>
          <a:bodyPr wrap="square">
            <a:spAutoFit/>
          </a:bodyPr>
          <a:lstStyle/>
          <a:p>
            <a:r>
              <a:rPr lang="zh-CN" altLang="en-US" sz="2400" dirty="0" smtClean="0"/>
              <a:t>员工卫生与健康</a:t>
            </a:r>
            <a:endParaRPr lang="en-US" altLang="zh-CN" sz="2400" dirty="0" smtClean="0"/>
          </a:p>
          <a:p>
            <a:endParaRPr lang="en-US" altLang="zh-CN" sz="2400" dirty="0" smtClean="0"/>
          </a:p>
        </p:txBody>
      </p:sp>
      <p:sp>
        <p:nvSpPr>
          <p:cNvPr id="9" name="矩形 8"/>
          <p:cNvSpPr/>
          <p:nvPr/>
        </p:nvSpPr>
        <p:spPr>
          <a:xfrm>
            <a:off x="827584" y="3356992"/>
            <a:ext cx="3858240" cy="461665"/>
          </a:xfrm>
          <a:prstGeom prst="rect">
            <a:avLst/>
          </a:prstGeom>
        </p:spPr>
        <p:txBody>
          <a:bodyPr wrap="square">
            <a:spAutoFit/>
          </a:bodyPr>
          <a:lstStyle/>
          <a:p>
            <a:r>
              <a:rPr lang="zh-CN" altLang="en-US" sz="2400" dirty="0" smtClean="0"/>
              <a:t>食品接触面的微生物污染</a:t>
            </a:r>
            <a:endParaRPr lang="en-US" altLang="zh-CN" sz="2400" dirty="0" smtClean="0"/>
          </a:p>
        </p:txBody>
      </p:sp>
      <p:sp>
        <p:nvSpPr>
          <p:cNvPr id="10" name="矩形 9"/>
          <p:cNvSpPr/>
          <p:nvPr/>
        </p:nvSpPr>
        <p:spPr>
          <a:xfrm>
            <a:off x="971600" y="4509120"/>
            <a:ext cx="3240360" cy="461665"/>
          </a:xfrm>
          <a:prstGeom prst="rect">
            <a:avLst/>
          </a:prstGeom>
        </p:spPr>
        <p:txBody>
          <a:bodyPr wrap="square">
            <a:spAutoFit/>
          </a:bodyPr>
          <a:lstStyle/>
          <a:p>
            <a:r>
              <a:rPr lang="zh-CN" altLang="en-US" sz="2400" dirty="0" smtClean="0"/>
              <a:t>手的清洁和消毒</a:t>
            </a:r>
            <a:endParaRPr lang="en-US" altLang="zh-CN" sz="2400" dirty="0" smtClean="0"/>
          </a:p>
        </p:txBody>
      </p:sp>
      <p:sp>
        <p:nvSpPr>
          <p:cNvPr id="12" name="矩形 11"/>
          <p:cNvSpPr/>
          <p:nvPr/>
        </p:nvSpPr>
        <p:spPr>
          <a:xfrm>
            <a:off x="971600" y="3933056"/>
            <a:ext cx="3858240" cy="461665"/>
          </a:xfrm>
          <a:prstGeom prst="rect">
            <a:avLst/>
          </a:prstGeom>
        </p:spPr>
        <p:txBody>
          <a:bodyPr wrap="square">
            <a:spAutoFit/>
          </a:bodyPr>
          <a:lstStyle/>
          <a:p>
            <a:r>
              <a:rPr lang="zh-CN" altLang="en-US" sz="2400" dirty="0" smtClean="0"/>
              <a:t>防止交叉污染</a:t>
            </a:r>
            <a:endParaRPr lang="en-US" altLang="zh-CN"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99592" y="2132856"/>
            <a:ext cx="7056784" cy="461665"/>
          </a:xfrm>
          <a:prstGeom prst="rect">
            <a:avLst/>
          </a:prstGeom>
          <a:noFill/>
          <a:ln w="9525">
            <a:noFill/>
          </a:ln>
        </p:spPr>
        <p:txBody>
          <a:bodyPr wrap="square" anchor="t">
            <a:spAutoFit/>
          </a:bodyPr>
          <a:lstStyle/>
          <a:p>
            <a:r>
              <a:rPr lang="zh-CN" altLang="en-US" sz="2400" dirty="0" smtClean="0"/>
              <a:t>有供水网络图</a:t>
            </a:r>
            <a:endParaRPr lang="en-US" altLang="zh-CN" sz="2400" dirty="0" smtClean="0"/>
          </a:p>
        </p:txBody>
      </p:sp>
      <p:sp>
        <p:nvSpPr>
          <p:cNvPr id="61462" name="文本框 61461"/>
          <p:cNvSpPr txBox="1"/>
          <p:nvPr/>
        </p:nvSpPr>
        <p:spPr>
          <a:xfrm>
            <a:off x="683568" y="1412776"/>
            <a:ext cx="5400600"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一、生产</a:t>
            </a:r>
            <a:r>
              <a:rPr lang="zh-CN" altLang="en-US" sz="2400" b="1" dirty="0" smtClean="0">
                <a:latin typeface="Arial" pitchFamily="34" charset="0"/>
                <a:ea typeface="宋体" pitchFamily="2" charset="-122"/>
              </a:rPr>
              <a:t>加工用水微生物污染的控制</a:t>
            </a:r>
            <a:endParaRPr lang="en-US" altLang="zh-CN" sz="2400" b="1" dirty="0">
              <a:latin typeface="Arial" pitchFamily="34" charset="0"/>
              <a:ea typeface="宋体" pitchFamily="2" charset="-122"/>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7" name="矩形 6"/>
          <p:cNvSpPr/>
          <p:nvPr/>
        </p:nvSpPr>
        <p:spPr>
          <a:xfrm>
            <a:off x="899592" y="2708920"/>
            <a:ext cx="7056784" cy="461665"/>
          </a:xfrm>
          <a:prstGeom prst="rect">
            <a:avLst/>
          </a:prstGeom>
        </p:spPr>
        <p:txBody>
          <a:bodyPr wrap="square">
            <a:spAutoFit/>
          </a:bodyPr>
          <a:lstStyle/>
          <a:p>
            <a:r>
              <a:rPr lang="zh-CN" altLang="en-US" sz="2400" dirty="0" smtClean="0"/>
              <a:t>所有出水口都标上编号</a:t>
            </a:r>
            <a:endParaRPr lang="en-US" altLang="zh-CN" sz="2400" dirty="0" smtClean="0"/>
          </a:p>
        </p:txBody>
      </p:sp>
      <p:sp>
        <p:nvSpPr>
          <p:cNvPr id="9" name="矩形 8"/>
          <p:cNvSpPr/>
          <p:nvPr/>
        </p:nvSpPr>
        <p:spPr>
          <a:xfrm>
            <a:off x="827584" y="3356992"/>
            <a:ext cx="6264696" cy="461665"/>
          </a:xfrm>
          <a:prstGeom prst="rect">
            <a:avLst/>
          </a:prstGeom>
        </p:spPr>
        <p:txBody>
          <a:bodyPr wrap="square">
            <a:spAutoFit/>
          </a:bodyPr>
          <a:lstStyle/>
          <a:p>
            <a:r>
              <a:rPr lang="zh-CN" altLang="en-US" sz="2400" dirty="0" smtClean="0"/>
              <a:t>一年一次对各车间出水口的水做全项检测；</a:t>
            </a:r>
            <a:endParaRPr lang="en-US" altLang="zh-CN" sz="2400" dirty="0" smtClean="0"/>
          </a:p>
        </p:txBody>
      </p:sp>
      <p:sp>
        <p:nvSpPr>
          <p:cNvPr id="10" name="矩形 9"/>
          <p:cNvSpPr/>
          <p:nvPr/>
        </p:nvSpPr>
        <p:spPr>
          <a:xfrm>
            <a:off x="971600" y="4005064"/>
            <a:ext cx="4320480" cy="461665"/>
          </a:xfrm>
          <a:prstGeom prst="rect">
            <a:avLst/>
          </a:prstGeom>
        </p:spPr>
        <p:txBody>
          <a:bodyPr wrap="square">
            <a:spAutoFit/>
          </a:bodyPr>
          <a:lstStyle/>
          <a:p>
            <a:r>
              <a:rPr lang="zh-CN" altLang="en-US" sz="2400" dirty="0" smtClean="0"/>
              <a:t>实验室对各出水口进行监控</a:t>
            </a:r>
            <a:endParaRPr lang="en-US" altLang="zh-CN" sz="2400" dirty="0" smtClean="0"/>
          </a:p>
        </p:txBody>
      </p:sp>
      <p:sp>
        <p:nvSpPr>
          <p:cNvPr id="12" name="矩形 11"/>
          <p:cNvSpPr/>
          <p:nvPr/>
        </p:nvSpPr>
        <p:spPr>
          <a:xfrm>
            <a:off x="899592" y="4797152"/>
            <a:ext cx="7416824" cy="830997"/>
          </a:xfrm>
          <a:prstGeom prst="rect">
            <a:avLst/>
          </a:prstGeom>
        </p:spPr>
        <p:txBody>
          <a:bodyPr wrap="square">
            <a:spAutoFit/>
          </a:bodyPr>
          <a:lstStyle/>
          <a:p>
            <a:r>
              <a:rPr lang="zh-CN" altLang="en-US" sz="2400" dirty="0" smtClean="0"/>
              <a:t>通过一些措施（防虹吸、防倒流、水管口不许落地）来防止生产加工用水的微生物污染。</a:t>
            </a:r>
            <a:endParaRPr lang="zh-CN" alt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99592" y="2132856"/>
            <a:ext cx="7056784" cy="830997"/>
          </a:xfrm>
          <a:prstGeom prst="rect">
            <a:avLst/>
          </a:prstGeom>
          <a:noFill/>
          <a:ln w="9525">
            <a:noFill/>
          </a:ln>
        </p:spPr>
        <p:txBody>
          <a:bodyPr wrap="square" anchor="t">
            <a:spAutoFit/>
          </a:bodyPr>
          <a:lstStyle/>
          <a:p>
            <a:r>
              <a:rPr lang="zh-CN" altLang="en-US" sz="2400" dirty="0" smtClean="0"/>
              <a:t>设有专用的包材库，内、外包装物分开放置，使用前进行消毒。（紫外线、臭氧消毒机）</a:t>
            </a:r>
            <a:endParaRPr lang="en-US" altLang="zh-CN" sz="2400" dirty="0" smtClean="0"/>
          </a:p>
        </p:txBody>
      </p:sp>
      <p:sp>
        <p:nvSpPr>
          <p:cNvPr id="61462" name="文本框 61461"/>
          <p:cNvSpPr txBox="1"/>
          <p:nvPr/>
        </p:nvSpPr>
        <p:spPr>
          <a:xfrm>
            <a:off x="683568" y="1412776"/>
            <a:ext cx="5400600"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二、包装</a:t>
            </a:r>
            <a:r>
              <a:rPr lang="zh-CN" altLang="en-US" sz="2400" b="1" dirty="0" smtClean="0">
                <a:latin typeface="Arial" pitchFamily="34" charset="0"/>
                <a:ea typeface="宋体" pitchFamily="2" charset="-122"/>
              </a:rPr>
              <a:t>材料微生物污染的控制</a:t>
            </a:r>
            <a:endParaRPr lang="en-US" altLang="zh-CN" sz="2400" b="1" dirty="0">
              <a:latin typeface="Arial" pitchFamily="34" charset="0"/>
              <a:ea typeface="宋体" pitchFamily="2" charset="-122"/>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7" name="矩形 6"/>
          <p:cNvSpPr/>
          <p:nvPr/>
        </p:nvSpPr>
        <p:spPr>
          <a:xfrm>
            <a:off x="899592" y="4077072"/>
            <a:ext cx="7200800" cy="461665"/>
          </a:xfrm>
          <a:prstGeom prst="rect">
            <a:avLst/>
          </a:prstGeom>
        </p:spPr>
        <p:txBody>
          <a:bodyPr wrap="square">
            <a:spAutoFit/>
          </a:bodyPr>
          <a:lstStyle/>
          <a:p>
            <a:r>
              <a:rPr lang="zh-CN" altLang="en-US" sz="2400" dirty="0" smtClean="0"/>
              <a:t>包装材料不得重复使用</a:t>
            </a:r>
            <a:endParaRPr lang="en-US" altLang="zh-CN" sz="2400" dirty="0" smtClean="0"/>
          </a:p>
        </p:txBody>
      </p:sp>
      <p:sp>
        <p:nvSpPr>
          <p:cNvPr id="8" name="矩形 7"/>
          <p:cNvSpPr/>
          <p:nvPr/>
        </p:nvSpPr>
        <p:spPr>
          <a:xfrm>
            <a:off x="899592" y="3212976"/>
            <a:ext cx="2954655" cy="461665"/>
          </a:xfrm>
          <a:prstGeom prst="rect">
            <a:avLst/>
          </a:prstGeom>
        </p:spPr>
        <p:txBody>
          <a:bodyPr wrap="none">
            <a:spAutoFit/>
          </a:bodyPr>
          <a:lstStyle/>
          <a:p>
            <a:r>
              <a:rPr lang="zh-CN" altLang="en-US" sz="2400" dirty="0" smtClean="0"/>
              <a:t>包材库要干燥、通风</a:t>
            </a:r>
            <a:endParaRPr lang="en-US" altLang="zh-CN" sz="2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9" name="文本框 61458"/>
          <p:cNvSpPr txBox="1"/>
          <p:nvPr/>
        </p:nvSpPr>
        <p:spPr>
          <a:xfrm>
            <a:off x="827584" y="1916832"/>
            <a:ext cx="7992888" cy="1569660"/>
          </a:xfrm>
          <a:prstGeom prst="rect">
            <a:avLst/>
          </a:prstGeom>
          <a:noFill/>
          <a:ln w="9525">
            <a:noFill/>
          </a:ln>
        </p:spPr>
        <p:txBody>
          <a:bodyPr wrap="square" anchor="t">
            <a:spAutoFit/>
          </a:bodyPr>
          <a:lstStyle/>
          <a:p>
            <a:endParaRPr lang="en-US" altLang="zh-CN" sz="2400" dirty="0" smtClean="0"/>
          </a:p>
          <a:p>
            <a:r>
              <a:rPr lang="zh-CN" altLang="en-US" sz="2400" dirty="0" smtClean="0"/>
              <a:t>空气中微生物污染的控制：每天班后消毒（喷雾消毒或臭氧消毒）</a:t>
            </a:r>
            <a:endParaRPr lang="en-US" altLang="zh-CN" sz="2400" dirty="0" smtClean="0"/>
          </a:p>
          <a:p>
            <a:endParaRPr lang="en-US" altLang="zh-CN" sz="2400" dirty="0" smtClean="0"/>
          </a:p>
        </p:txBody>
      </p:sp>
      <p:sp>
        <p:nvSpPr>
          <p:cNvPr id="61462" name="文本框 61461"/>
          <p:cNvSpPr txBox="1"/>
          <p:nvPr/>
        </p:nvSpPr>
        <p:spPr>
          <a:xfrm>
            <a:off x="683568" y="1412776"/>
            <a:ext cx="5400600" cy="461665"/>
          </a:xfrm>
          <a:prstGeom prst="rect">
            <a:avLst/>
          </a:prstGeom>
          <a:noFill/>
          <a:ln w="9525">
            <a:noFill/>
          </a:ln>
        </p:spPr>
        <p:txBody>
          <a:bodyPr wrap="square" anchor="t">
            <a:spAutoFit/>
          </a:bodyPr>
          <a:lstStyle/>
          <a:p>
            <a:pPr lvl="0" eaLnBrk="0" hangingPunct="0"/>
            <a:r>
              <a:rPr lang="zh-CN" altLang="en-US" sz="2400" b="1" dirty="0" smtClean="0">
                <a:latin typeface="Arial" pitchFamily="34" charset="0"/>
                <a:ea typeface="宋体" pitchFamily="2" charset="-122"/>
              </a:rPr>
              <a:t>三、食品</a:t>
            </a:r>
            <a:r>
              <a:rPr lang="zh-CN" altLang="en-US" sz="2400" b="1" dirty="0" smtClean="0">
                <a:latin typeface="Arial" pitchFamily="34" charset="0"/>
                <a:ea typeface="宋体" pitchFamily="2" charset="-122"/>
              </a:rPr>
              <a:t>接触面微生物污染的控制</a:t>
            </a:r>
            <a:endParaRPr lang="en-US" altLang="zh-CN" sz="2400" b="1" dirty="0">
              <a:latin typeface="Arial" pitchFamily="34" charset="0"/>
              <a:ea typeface="宋体" pitchFamily="2" charset="-122"/>
            </a:endParaRPr>
          </a:p>
        </p:txBody>
      </p:sp>
      <p:sp>
        <p:nvSpPr>
          <p:cNvPr id="61476" name="文本框 61475"/>
          <p:cNvSpPr txBox="1"/>
          <p:nvPr/>
        </p:nvSpPr>
        <p:spPr>
          <a:xfrm>
            <a:off x="827584" y="4725144"/>
            <a:ext cx="3380230" cy="830997"/>
          </a:xfrm>
          <a:prstGeom prst="rect">
            <a:avLst/>
          </a:prstGeom>
          <a:noFill/>
          <a:ln w="9525">
            <a:noFill/>
          </a:ln>
        </p:spPr>
        <p:txBody>
          <a:bodyPr wrap="square" anchor="t">
            <a:spAutoFit/>
          </a:bodyPr>
          <a:lstStyle/>
          <a:p>
            <a:pPr lvl="0" eaLnBrk="0" hangingPunct="0"/>
            <a:endParaRPr lang="en-US" altLang="zh-CN" sz="2400" b="1" dirty="0" smtClean="0">
              <a:sym typeface="+mn-ea"/>
            </a:endParaRPr>
          </a:p>
          <a:p>
            <a:pPr lvl="0" eaLnBrk="0" hangingPunct="0"/>
            <a:endParaRPr lang="en-US" altLang="zh-CN" sz="2400" b="1" dirty="0">
              <a:latin typeface="Arial" pitchFamily="34" charset="0"/>
              <a:ea typeface="宋体" pitchFamily="2" charset="-122"/>
            </a:endParaRPr>
          </a:p>
        </p:txBody>
      </p:sp>
      <p:pic>
        <p:nvPicPr>
          <p:cNvPr id="3076" name="图片 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213995"/>
            <a:ext cx="3122930" cy="8604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11" name="内容占位符 10" descr="鹏程"/>
          <p:cNvPicPr>
            <a:picLocks noGrp="1" noChangeAspect="1"/>
          </p:cNvPicPr>
          <p:nvPr>
            <p:ph sz="half" idx="1"/>
          </p:nvPr>
        </p:nvPicPr>
        <p:blipFill>
          <a:blip r:embed="rId3" cstate="print"/>
          <a:stretch>
            <a:fillRect/>
          </a:stretch>
        </p:blipFill>
        <p:spPr>
          <a:xfrm>
            <a:off x="7278370" y="274955"/>
            <a:ext cx="1304290" cy="841375"/>
          </a:xfrm>
          <a:prstGeom prst="rect">
            <a:avLst/>
          </a:prstGeom>
        </p:spPr>
      </p:pic>
      <p:sp>
        <p:nvSpPr>
          <p:cNvPr id="8" name="矩形 7"/>
          <p:cNvSpPr/>
          <p:nvPr/>
        </p:nvSpPr>
        <p:spPr>
          <a:xfrm>
            <a:off x="899592" y="3645024"/>
            <a:ext cx="7632848" cy="830997"/>
          </a:xfrm>
          <a:prstGeom prst="rect">
            <a:avLst/>
          </a:prstGeom>
        </p:spPr>
        <p:txBody>
          <a:bodyPr wrap="square">
            <a:spAutoFit/>
          </a:bodyPr>
          <a:lstStyle/>
          <a:p>
            <a:r>
              <a:rPr lang="zh-CN" altLang="en-US" sz="2400" dirty="0" smtClean="0"/>
              <a:t>食品接触面包括：台案、刀具、工作服、工器具、传送带等一切和猪肉接触的表面。</a:t>
            </a:r>
            <a:endParaRPr lang="en-US" altLang="zh-CN" sz="2400" dirty="0" smtClean="0"/>
          </a:p>
        </p:txBody>
      </p:sp>
      <p:sp>
        <p:nvSpPr>
          <p:cNvPr id="9" name="矩形 8"/>
          <p:cNvSpPr/>
          <p:nvPr/>
        </p:nvSpPr>
        <p:spPr>
          <a:xfrm>
            <a:off x="899592" y="5013176"/>
            <a:ext cx="7704856" cy="461665"/>
          </a:xfrm>
          <a:prstGeom prst="rect">
            <a:avLst/>
          </a:prstGeom>
        </p:spPr>
        <p:txBody>
          <a:bodyPr wrap="square">
            <a:spAutoFit/>
          </a:bodyPr>
          <a:lstStyle/>
          <a:p>
            <a:r>
              <a:rPr lang="zh-CN" altLang="en-US" sz="2400" dirty="0" smtClean="0"/>
              <a:t>食品接触面微生物的控制</a:t>
            </a:r>
            <a:r>
              <a:rPr lang="zh-CN" altLang="en-US" sz="2400" dirty="0" smtClean="0"/>
              <a:t>：材质选择、清洗</a:t>
            </a:r>
            <a:r>
              <a:rPr lang="zh-CN" altLang="en-US" sz="2400" dirty="0" smtClean="0"/>
              <a:t>、消毒</a:t>
            </a:r>
            <a:endParaRPr lang="en-US" altLang="zh-CN" sz="24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质朴">
  <a:themeElements>
    <a:clrScheme name="质朴">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质朴">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质朴">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1040</TotalTime>
  <Words>2129</Words>
  <Application>Microsoft Office PowerPoint</Application>
  <PresentationFormat>全屏显示(4:3)</PresentationFormat>
  <Paragraphs>215</Paragraphs>
  <Slides>33</Slides>
  <Notes>0</Notes>
  <HiddenSlides>0</HiddenSlides>
  <MMClips>0</MMClips>
  <ScaleCrop>false</ScaleCrop>
  <HeadingPairs>
    <vt:vector size="4" baseType="variant">
      <vt:variant>
        <vt:lpstr>主题</vt:lpstr>
      </vt:variant>
      <vt:variant>
        <vt:i4>1</vt:i4>
      </vt:variant>
      <vt:variant>
        <vt:lpstr>幻灯片标题</vt:lpstr>
      </vt:variant>
      <vt:variant>
        <vt:i4>33</vt:i4>
      </vt:variant>
    </vt:vector>
  </HeadingPairs>
  <TitlesOfParts>
    <vt:vector size="34" baseType="lpstr">
      <vt:lpstr>质朴</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猪肉微生物控制技术与研究</dc:title>
  <dc:creator>解辉</dc:creator>
  <cp:lastModifiedBy>解辉</cp:lastModifiedBy>
  <cp:revision>85</cp:revision>
  <dcterms:created xsi:type="dcterms:W3CDTF">2017-04-22T07:28:40Z</dcterms:created>
  <dcterms:modified xsi:type="dcterms:W3CDTF">2017-04-26T23:11:53Z</dcterms:modified>
</cp:coreProperties>
</file>